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2" r:id="rId1"/>
  </p:sldMasterIdLst>
  <p:notesMasterIdLst>
    <p:notesMasterId r:id="rId34"/>
  </p:notes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/>
    <p:restoredTop sz="94698"/>
  </p:normalViewPr>
  <p:slideViewPr>
    <p:cSldViewPr snapToGrid="0" snapToObjects="1">
      <p:cViewPr varScale="1">
        <p:scale>
          <a:sx n="88" d="100"/>
          <a:sy n="88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e/Documents/mas_proj_results/cv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e/Documents/mas_proj_results/cv%20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e/Documents/mas_proj_results/cv%20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Prediction</a:t>
            </a:r>
            <a:r>
              <a:rPr lang="en-US" baseline="0"/>
              <a:t> Accuracy on CV Splits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LSTM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tx1"/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Train</c:v>
                </c:pt>
                <c:pt idx="1">
                  <c:v>Validation </c:v>
                </c:pt>
                <c:pt idx="2">
                  <c:v>Test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0.80010000000000003</c:v>
                </c:pt>
                <c:pt idx="1">
                  <c:v>0.77929999999999999</c:v>
                </c:pt>
                <c:pt idx="2">
                  <c:v>0.77270000000000005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443-C740-99F1-3A25D898583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RNN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tx1"/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dPt>
            <c:idx val="2"/>
            <c:marker>
              <c:symbol val="diamond"/>
              <c:size val="7"/>
              <c:spPr>
                <a:solidFill>
                  <a:schemeClr val="tx1"/>
                </a:solidFill>
                <a:ln w="1587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5400" cap="sq">
                <a:solidFill>
                  <a:schemeClr val="accent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6443-C740-99F1-3A25D898583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Train</c:v>
                </c:pt>
                <c:pt idx="1">
                  <c:v>Validation </c:v>
                </c:pt>
                <c:pt idx="2">
                  <c:v>Test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0.79620000000000002</c:v>
                </c:pt>
                <c:pt idx="1">
                  <c:v>0.77229999999999999</c:v>
                </c:pt>
                <c:pt idx="2">
                  <c:v>0.75860000000000005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6443-C740-99F1-3A25D898583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GBDT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tx1"/>
              </a:solidFill>
              <a:ln w="15875">
                <a:solidFill>
                  <a:schemeClr val="accent3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Train</c:v>
                </c:pt>
                <c:pt idx="1">
                  <c:v>Validation </c:v>
                </c:pt>
                <c:pt idx="2">
                  <c:v>Test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0.77810000000000001</c:v>
                </c:pt>
                <c:pt idx="1">
                  <c:v>0.73140000000000005</c:v>
                </c:pt>
                <c:pt idx="2">
                  <c:v>0.72319999999999995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6443-C740-99F1-3A25D898583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LOG</c:v>
                </c:pt>
              </c:strCache>
            </c:strRef>
          </c:tx>
          <c:spPr>
            <a:ln w="22225" cap="rnd">
              <a:solidFill>
                <a:srgbClr val="00B050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tx1"/>
              </a:solidFill>
              <a:ln w="15875">
                <a:solidFill>
                  <a:srgbClr val="00B050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Train</c:v>
                </c:pt>
                <c:pt idx="1">
                  <c:v>Validation </c:v>
                </c:pt>
                <c:pt idx="2">
                  <c:v>Test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0.74170000000000003</c:v>
                </c:pt>
                <c:pt idx="1">
                  <c:v>0.72050000000000003</c:v>
                </c:pt>
                <c:pt idx="2">
                  <c:v>0.71109999999999995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6443-C740-99F1-3A25D89858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8706848"/>
        <c:axId val="1038708496"/>
      </c:lineChart>
      <c:catAx>
        <c:axId val="1038706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8708496"/>
        <c:crosses val="autoZero"/>
        <c:auto val="1"/>
        <c:lblAlgn val="ctr"/>
        <c:lblOffset val="100"/>
        <c:noMultiLvlLbl val="0"/>
      </c:catAx>
      <c:valAx>
        <c:axId val="103870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Accuracy</a:t>
                </a:r>
                <a:r>
                  <a:rPr lang="en-US" sz="1100" baseline="0"/>
                  <a:t> </a:t>
                </a:r>
                <a:r>
                  <a:rPr lang="en-US" sz="1400" baseline="0"/>
                  <a:t>Score</a:t>
                </a:r>
                <a:endParaRPr lang="en-US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870684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ROC-AUC On CV Splits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Sheet1!$A$9</c:f>
              <c:strCache>
                <c:ptCount val="1"/>
                <c:pt idx="0">
                  <c:v>LSTM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tx1"/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Sheet1!$B$8:$D$8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Sheet1!$B$9:$D$9</c:f>
              <c:numCache>
                <c:formatCode>General</c:formatCode>
                <c:ptCount val="3"/>
                <c:pt idx="0">
                  <c:v>0.88009999999999999</c:v>
                </c:pt>
                <c:pt idx="1">
                  <c:v>0.85219999999999996</c:v>
                </c:pt>
                <c:pt idx="2">
                  <c:v>0.84340000000000004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D3E-6D40-98B5-374256125992}"/>
            </c:ext>
          </c:extLst>
        </c:ser>
        <c:ser>
          <c:idx val="1"/>
          <c:order val="1"/>
          <c:tx>
            <c:strRef>
              <c:f>Sheet1!$A$10</c:f>
              <c:strCache>
                <c:ptCount val="1"/>
                <c:pt idx="0">
                  <c:v>RNN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tx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Sheet1!$B$8:$D$8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Sheet1!$B$10:$D$10</c:f>
              <c:numCache>
                <c:formatCode>General</c:formatCode>
                <c:ptCount val="3"/>
                <c:pt idx="0">
                  <c:v>0.86070000000000002</c:v>
                </c:pt>
                <c:pt idx="1">
                  <c:v>0.84360000000000002</c:v>
                </c:pt>
                <c:pt idx="2">
                  <c:v>0.83689999999999998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6D3E-6D40-98B5-374256125992}"/>
            </c:ext>
          </c:extLst>
        </c:ser>
        <c:ser>
          <c:idx val="2"/>
          <c:order val="2"/>
          <c:tx>
            <c:strRef>
              <c:f>Sheet1!$A$11</c:f>
              <c:strCache>
                <c:ptCount val="1"/>
                <c:pt idx="0">
                  <c:v>GBDT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tx1"/>
              </a:solidFill>
              <a:ln w="15875">
                <a:solidFill>
                  <a:schemeClr val="accent3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Sheet1!$B$8:$D$8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Sheet1!$B$11:$D$11</c:f>
              <c:numCache>
                <c:formatCode>General</c:formatCode>
                <c:ptCount val="3"/>
                <c:pt idx="0">
                  <c:v>0.76629999999999998</c:v>
                </c:pt>
                <c:pt idx="1">
                  <c:v>0.72050000000000003</c:v>
                </c:pt>
                <c:pt idx="2">
                  <c:v>0.71009999999999995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6D3E-6D40-98B5-374256125992}"/>
            </c:ext>
          </c:extLst>
        </c:ser>
        <c:ser>
          <c:idx val="3"/>
          <c:order val="3"/>
          <c:tx>
            <c:strRef>
              <c:f>Sheet1!$A$12</c:f>
              <c:strCache>
                <c:ptCount val="1"/>
                <c:pt idx="0">
                  <c:v>LOG</c:v>
                </c:pt>
              </c:strCache>
            </c:strRef>
          </c:tx>
          <c:spPr>
            <a:ln w="22225" cap="rnd">
              <a:solidFill>
                <a:srgbClr val="00B050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tx1"/>
              </a:solidFill>
              <a:ln w="15875">
                <a:solidFill>
                  <a:srgbClr val="00B050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Sheet1!$B$8:$D$8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Sheet1!$B$12:$D$12</c:f>
              <c:numCache>
                <c:formatCode>General</c:formatCode>
                <c:ptCount val="3"/>
                <c:pt idx="0">
                  <c:v>0.72309999999999997</c:v>
                </c:pt>
                <c:pt idx="1">
                  <c:v>0.70189999999999997</c:v>
                </c:pt>
                <c:pt idx="2">
                  <c:v>0.69059999999999999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6D3E-6D40-98B5-374256125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5625584"/>
        <c:axId val="1055678000"/>
      </c:lineChart>
      <c:catAx>
        <c:axId val="105562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5678000"/>
        <c:crosses val="autoZero"/>
        <c:auto val="1"/>
        <c:lblAlgn val="ctr"/>
        <c:lblOffset val="100"/>
        <c:noMultiLvlLbl val="0"/>
      </c:catAx>
      <c:valAx>
        <c:axId val="1055678000"/>
        <c:scaling>
          <c:orientation val="minMax"/>
          <c:max val="0.9"/>
          <c:min val="0.6600000000000001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ROC-AUC</a:t>
                </a:r>
                <a:r>
                  <a:rPr lang="en-US" sz="1400" baseline="0"/>
                  <a:t> SCore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562558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Accuracy 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Sheet1!$A$35:$A$38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Sheet1!$B$35:$B$38</c:f>
              <c:numCache>
                <c:formatCode>General</c:formatCode>
                <c:ptCount val="4"/>
                <c:pt idx="0">
                  <c:v>0.80100000000000005</c:v>
                </c:pt>
                <c:pt idx="1">
                  <c:v>0.84699999999999998</c:v>
                </c:pt>
                <c:pt idx="2">
                  <c:v>0.879</c:v>
                </c:pt>
                <c:pt idx="3">
                  <c:v>0.86899999999999999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C4-4F49-BCF4-40D03C7E155A}"/>
            </c:ext>
          </c:extLst>
        </c:ser>
        <c:ser>
          <c:idx val="1"/>
          <c:order val="1"/>
          <c:tx>
            <c:strRef>
              <c:f>Sheet1!$C$34</c:f>
              <c:strCache>
                <c:ptCount val="1"/>
                <c:pt idx="0">
                  <c:v>ROC-AUC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Sheet1!$A$35:$A$38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Sheet1!$C$35:$C$38</c:f>
              <c:numCache>
                <c:formatCode>General</c:formatCode>
                <c:ptCount val="4"/>
                <c:pt idx="0">
                  <c:v>0.89400000000000002</c:v>
                </c:pt>
                <c:pt idx="1">
                  <c:v>0.91200000000000003</c:v>
                </c:pt>
                <c:pt idx="2">
                  <c:v>0.94199999999999995</c:v>
                </c:pt>
                <c:pt idx="3">
                  <c:v>0.93700000000000006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C4-4F49-BCF4-40D03C7E15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039512608"/>
        <c:axId val="1039509232"/>
      </c:barChart>
      <c:catAx>
        <c:axId val="1039512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Down</a:t>
                </a:r>
                <a:endParaRPr lang="en-US" sz="11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509232"/>
        <c:crosses val="autoZero"/>
        <c:auto val="1"/>
        <c:lblAlgn val="ctr"/>
        <c:lblOffset val="100"/>
        <c:noMultiLvlLbl val="0"/>
      </c:catAx>
      <c:valAx>
        <c:axId val="1039509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Metric</a:t>
                </a:r>
                <a:r>
                  <a:rPr lang="en-US" sz="1600" baseline="0" dirty="0"/>
                  <a:t> Score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51260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2940C-432D-844E-B9EB-07110822B734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37EA6-18DB-8949-AAC5-4C5A4D442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10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37EA6-18DB-8949-AAC5-4C5A4D4424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2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37EA6-18DB-8949-AAC5-4C5A4D4424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0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71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2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6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0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7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2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1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56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4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2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8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63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3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svg"/><Relationship Id="rId3" Type="http://schemas.openxmlformats.org/officeDocument/2006/relationships/image" Target="../media/image43.png"/><Relationship Id="rId21" Type="http://schemas.openxmlformats.org/officeDocument/2006/relationships/image" Target="../media/image61.sv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image" Target="../media/image30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sv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sv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sv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efiks.com/2020/12/10/a-gentle-introduction-to-roc-curve-and-auc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72124-FEBE-88F8-6595-844AF0C99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3807725"/>
            <a:ext cx="10909073" cy="1447062"/>
          </a:xfrm>
        </p:spPr>
        <p:txBody>
          <a:bodyPr>
            <a:normAutofit/>
          </a:bodyPr>
          <a:lstStyle/>
          <a:p>
            <a:pPr algn="ctr"/>
            <a:r>
              <a:rPr lang="en-US" sz="4700"/>
              <a:t>NFL Play Call Prediction Using Sequential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B7C52-6970-F8C7-07EC-F54B9349A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460408"/>
            <a:ext cx="9622971" cy="691312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Joseph Director</a:t>
            </a:r>
          </a:p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MS Statistics</a:t>
            </a:r>
          </a:p>
          <a:p>
            <a:pPr algn="ctr"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Master’s Project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F8946D2-BB50-ABC0-F9F9-B41F74553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09" y="2754782"/>
            <a:ext cx="5091318" cy="7663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366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B4A43-AF03-3BDE-6FA4-FC146E73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Preprocessing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19D2-1981-39CF-52D8-A259632E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Filter data to only include desired observations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Only retain regular season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No “special teams” plays (kick-offs, punts, field goals) or penalties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QB scrambles count as passes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Handle missing values for games inside domes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Set temperature to 72℉ and 0 windspeed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One-hot encode binary and categorical features </a:t>
            </a:r>
          </a:p>
        </p:txBody>
      </p:sp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2579A8C6-BD73-4F21-9AAB-228850C2A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33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34EEE-7118-2EB2-21D7-2944A0C2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Engineering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Wrench with solid fill">
            <a:extLst>
              <a:ext uri="{FF2B5EF4-FFF2-40B4-BE49-F238E27FC236}">
                <a16:creationId xmlns:a16="http://schemas.microsoft.com/office/drawing/2014/main" id="{923EB416-F2F6-F401-DFF0-C97F40207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7116C-ED1F-B650-C397-05212A06E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37608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700" dirty="0"/>
              <a:t> Build cumulative tendencies into data 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700" dirty="0"/>
              <a:t> Designed to reflect current information at the time of a given play call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700" dirty="0"/>
              <a:t> Cumulative pass to run ratio:</a:t>
            </a:r>
          </a:p>
          <a:p>
            <a:pPr marL="544068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/>
              <a:t>Group data by offensive team</a:t>
            </a:r>
          </a:p>
          <a:p>
            <a:pPr marL="544068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/>
              <a:t>Calculate running total of passes over total plays 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700" dirty="0"/>
              <a:t> Cumulative yards per play type:</a:t>
            </a:r>
          </a:p>
          <a:p>
            <a:pPr marL="544068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/>
              <a:t>Group data by offensive team </a:t>
            </a:r>
          </a:p>
          <a:p>
            <a:pPr marL="544068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/>
              <a:t>Calculate running total of yards gained (for each play type) per play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700" dirty="0"/>
              <a:t> Cumulative yards allowed per play type: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700" dirty="0"/>
              <a:t> Perform above calculation instead grouping by defensive team </a:t>
            </a:r>
          </a:p>
          <a:p>
            <a:pPr marL="544068" lvl="1" indent="-342900">
              <a:lnSpc>
                <a:spcPct val="110000"/>
              </a:lnSpc>
              <a:buFont typeface="+mj-lt"/>
              <a:buAutoNum type="arabicPeriod"/>
            </a:pP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352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7DAA2-499A-4168-CB29-7D69E89F3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Cross-Validation Splitting</a:t>
            </a:r>
          </a:p>
        </p:txBody>
      </p:sp>
      <p:cxnSp>
        <p:nvCxnSpPr>
          <p:cNvPr id="14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00F5FA-1945-DCDB-E130-1AA69EE89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5136176" cy="376089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Training is used for teaching the model the patterns in the data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Weeks 1-8 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Validation is used as unseen data used for evaluating hyperparameter combinations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Weeks 9-12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Testing is used for final performance reporting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Retrain candidate models weeks 1-12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Final test on weeks 13-17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A69DE3F3-53C2-CABE-3F88-A33097EAE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2" t="4444" r="5470" b="2887"/>
          <a:stretch/>
        </p:blipFill>
        <p:spPr>
          <a:xfrm>
            <a:off x="6360671" y="2268222"/>
            <a:ext cx="5671050" cy="33342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61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15F1-F38E-E13E-09F8-D625E3B0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Exploratory Analysis – Response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3FE16B-0CD6-7ABB-43B3-B5BB463616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7488837"/>
              </p:ext>
            </p:extLst>
          </p:nvPr>
        </p:nvGraphicFramePr>
        <p:xfrm>
          <a:off x="661856" y="2580761"/>
          <a:ext cx="4156887" cy="2539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5629">
                  <a:extLst>
                    <a:ext uri="{9D8B030D-6E8A-4147-A177-3AD203B41FA5}">
                      <a16:colId xmlns:a16="http://schemas.microsoft.com/office/drawing/2014/main" val="3488946413"/>
                    </a:ext>
                  </a:extLst>
                </a:gridCol>
                <a:gridCol w="1385629">
                  <a:extLst>
                    <a:ext uri="{9D8B030D-6E8A-4147-A177-3AD203B41FA5}">
                      <a16:colId xmlns:a16="http://schemas.microsoft.com/office/drawing/2014/main" val="3204211145"/>
                    </a:ext>
                  </a:extLst>
                </a:gridCol>
                <a:gridCol w="1385629">
                  <a:extLst>
                    <a:ext uri="{9D8B030D-6E8A-4147-A177-3AD203B41FA5}">
                      <a16:colId xmlns:a16="http://schemas.microsoft.com/office/drawing/2014/main" val="3520636227"/>
                    </a:ext>
                  </a:extLst>
                </a:gridCol>
              </a:tblGrid>
              <a:tr h="634970">
                <a:tc>
                  <a:txBody>
                    <a:bodyPr/>
                    <a:lstStyle/>
                    <a:p>
                      <a:r>
                        <a:rPr lang="en-US" dirty="0"/>
                        <a:t>Fold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04575"/>
                  </a:ext>
                </a:extLst>
              </a:tr>
              <a:tr h="634970"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856561"/>
                  </a:ext>
                </a:extLst>
              </a:tr>
              <a:tr h="634970">
                <a:tc>
                  <a:txBody>
                    <a:bodyPr/>
                    <a:lstStyle/>
                    <a:p>
                      <a:r>
                        <a:rPr lang="en-US" dirty="0"/>
                        <a:t>Validation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238651"/>
                  </a:ext>
                </a:extLst>
              </a:tr>
              <a:tr h="63497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9705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C1A3C7-77F2-3D6B-D392-808217B6DF85}"/>
              </a:ext>
            </a:extLst>
          </p:cNvPr>
          <p:cNvSpPr txBox="1">
            <a:spLocks/>
          </p:cNvSpPr>
          <p:nvPr/>
        </p:nvSpPr>
        <p:spPr>
          <a:xfrm>
            <a:off x="5225143" y="2282372"/>
            <a:ext cx="6682373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700" dirty="0"/>
              <a:t> Important to understand distribution of the response in various cross-validation folds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 dirty="0"/>
              <a:t> Class Imbalance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 dirty="0"/>
              <a:t> Consistency 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700" dirty="0"/>
              <a:t> Distribution is “slightly imbalanced” in favor of passes over runs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 dirty="0"/>
              <a:t> No sampling methods necessary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700" dirty="0"/>
              <a:t> The distribution remains consistent over the three folds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 dirty="0"/>
              <a:t> Training data is a good representation of the unseen samples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endParaRPr lang="en-US" sz="1700" dirty="0"/>
          </a:p>
          <a:p>
            <a:pPr marL="201168" lvl="1" indent="0">
              <a:lnSpc>
                <a:spcPct val="11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4444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4840D-83B4-170C-9AFF-CAFB0C09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Exploratory Analysis –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C90B83-81C1-4389-D5F2-51CE1299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5" y="2054333"/>
            <a:ext cx="4507716" cy="381475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Play call frequency by down and distance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Runs favored over passes on 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and short, and 4</a:t>
            </a:r>
            <a:r>
              <a:rPr lang="en-US" baseline="30000" dirty="0"/>
              <a:t>th</a:t>
            </a:r>
            <a:r>
              <a:rPr lang="en-US" dirty="0"/>
              <a:t> and short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Large disparities of passes over runs for 3</a:t>
            </a:r>
            <a:r>
              <a:rPr lang="en-US" baseline="30000" dirty="0"/>
              <a:t>rd</a:t>
            </a:r>
            <a:r>
              <a:rPr lang="en-US" dirty="0"/>
              <a:t>/4</a:t>
            </a:r>
            <a:r>
              <a:rPr lang="en-US" baseline="30000" dirty="0"/>
              <a:t>th</a:t>
            </a:r>
            <a:r>
              <a:rPr lang="en-US" dirty="0"/>
              <a:t> and 4+ yards, 2</a:t>
            </a:r>
            <a:r>
              <a:rPr lang="en-US" baseline="30000" dirty="0"/>
              <a:t>nd</a:t>
            </a:r>
            <a:r>
              <a:rPr lang="en-US" dirty="0"/>
              <a:t> and long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More passes on third and short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Riskier option with 2 plays left (pass)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Safer option with 1 play left (run)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4754EC9-66D5-06FE-AC46-3853F1B8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169" y="2240520"/>
            <a:ext cx="6688603" cy="36285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008AB8-1E14-9A50-BD9F-CA2FDC4795FD}"/>
              </a:ext>
            </a:extLst>
          </p:cNvPr>
          <p:cNvCxnSpPr/>
          <p:nvPr/>
        </p:nvCxnSpPr>
        <p:spPr>
          <a:xfrm flipV="1">
            <a:off x="4361544" y="5114344"/>
            <a:ext cx="1030514" cy="7547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78F39C6D-07BF-3872-308C-5027ABF25144}"/>
              </a:ext>
            </a:extLst>
          </p:cNvPr>
          <p:cNvSpPr/>
          <p:nvPr/>
        </p:nvSpPr>
        <p:spPr>
          <a:xfrm>
            <a:off x="5442857" y="4758267"/>
            <a:ext cx="195943" cy="711200"/>
          </a:xfrm>
          <a:prstGeom prst="lef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1F72DC-2D8A-8859-DA8F-6B497BBB505C}"/>
              </a:ext>
            </a:extLst>
          </p:cNvPr>
          <p:cNvCxnSpPr>
            <a:cxnSpLocks/>
          </p:cNvCxnSpPr>
          <p:nvPr/>
        </p:nvCxnSpPr>
        <p:spPr>
          <a:xfrm flipH="1" flipV="1">
            <a:off x="9985829" y="3232866"/>
            <a:ext cx="885370" cy="1330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0719D2-39E2-9D16-1383-BE9A5A1E7504}"/>
              </a:ext>
            </a:extLst>
          </p:cNvPr>
          <p:cNvCxnSpPr>
            <a:cxnSpLocks/>
          </p:cNvCxnSpPr>
          <p:nvPr/>
        </p:nvCxnSpPr>
        <p:spPr>
          <a:xfrm flipH="1" flipV="1">
            <a:off x="9398000" y="4040084"/>
            <a:ext cx="1030514" cy="19808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9BF1C7-6030-F16A-13F6-672FA72EE9CE}"/>
              </a:ext>
            </a:extLst>
          </p:cNvPr>
          <p:cNvCxnSpPr>
            <a:cxnSpLocks/>
          </p:cNvCxnSpPr>
          <p:nvPr/>
        </p:nvCxnSpPr>
        <p:spPr>
          <a:xfrm flipV="1">
            <a:off x="4706927" y="2850520"/>
            <a:ext cx="664027" cy="4376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538E6A9D-EB13-86BF-560C-22AEC08B4202}"/>
              </a:ext>
            </a:extLst>
          </p:cNvPr>
          <p:cNvSpPr/>
          <p:nvPr/>
        </p:nvSpPr>
        <p:spPr>
          <a:xfrm>
            <a:off x="5388737" y="2631717"/>
            <a:ext cx="228959" cy="437607"/>
          </a:xfrm>
          <a:prstGeom prst="lef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036B55-ABB0-26A0-C4F0-241CD7559CF6}"/>
              </a:ext>
            </a:extLst>
          </p:cNvPr>
          <p:cNvCxnSpPr>
            <a:cxnSpLocks/>
          </p:cNvCxnSpPr>
          <p:nvPr/>
        </p:nvCxnSpPr>
        <p:spPr>
          <a:xfrm flipV="1">
            <a:off x="4685158" y="4437917"/>
            <a:ext cx="664027" cy="4376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A7E69BAD-F9A9-D72F-4CA8-3D66194B2BAA}"/>
              </a:ext>
            </a:extLst>
          </p:cNvPr>
          <p:cNvSpPr/>
          <p:nvPr/>
        </p:nvSpPr>
        <p:spPr>
          <a:xfrm>
            <a:off x="5366968" y="4219114"/>
            <a:ext cx="228959" cy="437607"/>
          </a:xfrm>
          <a:prstGeom prst="lef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4FEF8C-945F-10AA-6F56-70880CB5B887}"/>
              </a:ext>
            </a:extLst>
          </p:cNvPr>
          <p:cNvCxnSpPr>
            <a:cxnSpLocks/>
          </p:cNvCxnSpPr>
          <p:nvPr/>
        </p:nvCxnSpPr>
        <p:spPr>
          <a:xfrm flipH="1" flipV="1">
            <a:off x="10029370" y="3886273"/>
            <a:ext cx="631372" cy="29507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5F5182-73FC-C750-8613-763022604166}"/>
              </a:ext>
            </a:extLst>
          </p:cNvPr>
          <p:cNvCxnSpPr>
            <a:cxnSpLocks/>
          </p:cNvCxnSpPr>
          <p:nvPr/>
        </p:nvCxnSpPr>
        <p:spPr>
          <a:xfrm flipH="1" flipV="1">
            <a:off x="9543144" y="2451018"/>
            <a:ext cx="885370" cy="1330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90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EC63B-C762-F81F-9E85-DCF42C44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Exploratory Analysis – Features</a:t>
            </a:r>
          </a:p>
        </p:txBody>
      </p:sp>
      <p:cxnSp>
        <p:nvCxnSpPr>
          <p:cNvPr id="14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8D218A-FE8C-2BD9-0EFA-65F9E547E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13" y="2108201"/>
            <a:ext cx="5575367" cy="376089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Play call frequency by formation and huddle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Passes much more frequent from the shotgun formation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Slightly more frequently when also using the hurry up offense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Runs more common under center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Suspected it is more common to run when using hurry up under center when time is not a factor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3B8A76A-F125-E280-38C7-DB9DD917E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4" t="-891" r="-4822" b="889"/>
          <a:stretch/>
        </p:blipFill>
        <p:spPr>
          <a:xfrm>
            <a:off x="333829" y="2268479"/>
            <a:ext cx="5036457" cy="36006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918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112C3-3BDA-AB14-ED95-43121515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Exploratory Analysis – Features</a:t>
            </a:r>
            <a:endParaRPr lang="en-US"/>
          </a:p>
        </p:txBody>
      </p:sp>
      <p:cxnSp>
        <p:nvCxnSpPr>
          <p:cNvPr id="14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D563B2-7345-7C22-F61C-1FDD98E0A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12" y="2108201"/>
            <a:ext cx="3937029" cy="376089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Play call by score differential and seconds remaining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Passes much more frequent down by 0-20 points with less then 500 seconds remaining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Runs more common than usual up by 0-30 points in this same time window</a:t>
            </a:r>
          </a:p>
        </p:txBody>
      </p:sp>
      <p:pic>
        <p:nvPicPr>
          <p:cNvPr id="5" name="Content Placeholder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703DD77-AAB7-A4D9-A922-D3008399D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17" r="-731"/>
          <a:stretch/>
        </p:blipFill>
        <p:spPr>
          <a:xfrm>
            <a:off x="5034309" y="2268222"/>
            <a:ext cx="7153395" cy="3987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9AAA18-202C-3E48-E056-A271693DB9B1}"/>
              </a:ext>
            </a:extLst>
          </p:cNvPr>
          <p:cNvSpPr/>
          <p:nvPr/>
        </p:nvSpPr>
        <p:spPr>
          <a:xfrm>
            <a:off x="7264400" y="4669367"/>
            <a:ext cx="1388534" cy="11997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D024A-5A06-87E0-9D46-C7AE94FAFF53}"/>
              </a:ext>
            </a:extLst>
          </p:cNvPr>
          <p:cNvSpPr/>
          <p:nvPr/>
        </p:nvSpPr>
        <p:spPr>
          <a:xfrm>
            <a:off x="8611006" y="4669367"/>
            <a:ext cx="1853794" cy="11997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5E5BB-7116-74EC-86D5-990A9C1B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Exploratory Analysis – Features</a:t>
            </a:r>
          </a:p>
        </p:txBody>
      </p:sp>
      <p:cxnSp>
        <p:nvCxnSpPr>
          <p:cNvPr id="14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73ABEC6-AED5-2DF7-5CC9-32C390C010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0321" y="2268645"/>
                <a:ext cx="4155359" cy="376089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Cumulative pass to run ratio by team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Behavior is sporadic for the first 1000-2000 plays, steadies after this 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All teams operate using 40-80% passes 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Most use around 60% passes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Confirms what was seen in response distribution 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73ABEC6-AED5-2DF7-5CC9-32C390C01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0321" y="2268645"/>
                <a:ext cx="4155359" cy="3760891"/>
              </a:xfrm>
              <a:blipFill>
                <a:blip r:embed="rId2"/>
                <a:stretch>
                  <a:fillRect l="-3354" t="-337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E4E6365D-2BB5-7927-E550-69484F95C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34" r="4"/>
          <a:stretch/>
        </p:blipFill>
        <p:spPr>
          <a:xfrm>
            <a:off x="232225" y="2123864"/>
            <a:ext cx="6473374" cy="40844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47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50FB-1E94-4904-7A65-45176FE5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364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Model Details –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10CE0-AA87-2A69-F7DA-0D9F0E0F2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70689" y="2213114"/>
                <a:ext cx="4086498" cy="3853857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Relationships defined as: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Hidden State Activation (Choice):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tanh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elu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</m:oMath>
                </a14:m>
                <a:endParaRPr lang="en-US" b="0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Output activation: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sigmoid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q"/>
                </a:pPr>
                <a:endParaRPr lang="en-US" dirty="0"/>
              </a:p>
              <a:p>
                <a:pPr lvl="1">
                  <a:buFont typeface="Wingdings" pitchFamily="2" charset="2"/>
                  <a:buChar char="q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10CE0-AA87-2A69-F7DA-0D9F0E0F2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70689" y="2213114"/>
                <a:ext cx="4086498" cy="3853857"/>
              </a:xfrm>
              <a:blipFill>
                <a:blip r:embed="rId2"/>
                <a:stretch>
                  <a:fillRect l="-3096" t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533625-8966-EBF9-1B8E-0C313539D012}"/>
                  </a:ext>
                </a:extLst>
              </p:cNvPr>
              <p:cNvSpPr/>
              <p:nvPr/>
            </p:nvSpPr>
            <p:spPr>
              <a:xfrm>
                <a:off x="1374049" y="5042906"/>
                <a:ext cx="758930" cy="75343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533625-8966-EBF9-1B8E-0C313539D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049" y="5042906"/>
                <a:ext cx="758930" cy="7534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A5A49CB-BCD4-58B0-0B01-F4BE6BCB77A0}"/>
                  </a:ext>
                </a:extLst>
              </p:cNvPr>
              <p:cNvSpPr/>
              <p:nvPr/>
            </p:nvSpPr>
            <p:spPr>
              <a:xfrm>
                <a:off x="3664485" y="5042906"/>
                <a:ext cx="758930" cy="75343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A5A49CB-BCD4-58B0-0B01-F4BE6BCB7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485" y="5042906"/>
                <a:ext cx="758930" cy="753431"/>
              </a:xfrm>
              <a:prstGeom prst="ellipse">
                <a:avLst/>
              </a:prstGeom>
              <a:blipFill>
                <a:blip r:embed="rId4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F16B86F-0A69-1951-1912-996A9638B7BC}"/>
                  </a:ext>
                </a:extLst>
              </p:cNvPr>
              <p:cNvSpPr/>
              <p:nvPr/>
            </p:nvSpPr>
            <p:spPr>
              <a:xfrm>
                <a:off x="6497921" y="5042906"/>
                <a:ext cx="758930" cy="75343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F16B86F-0A69-1951-1912-996A9638B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921" y="5042906"/>
                <a:ext cx="758930" cy="7534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F025DB13-639C-FE5A-619F-3A2AAFBC18B6}"/>
                  </a:ext>
                </a:extLst>
              </p:cNvPr>
              <p:cNvSpPr/>
              <p:nvPr/>
            </p:nvSpPr>
            <p:spPr>
              <a:xfrm>
                <a:off x="952014" y="3642677"/>
                <a:ext cx="1606201" cy="767384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F025DB13-639C-FE5A-619F-3A2AAFBC1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4" y="3642677"/>
                <a:ext cx="1606201" cy="76738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D952F77-2A9D-B2A3-C0B7-605E0B2E2E4C}"/>
                  </a:ext>
                </a:extLst>
              </p:cNvPr>
              <p:cNvSpPr/>
              <p:nvPr/>
            </p:nvSpPr>
            <p:spPr>
              <a:xfrm>
                <a:off x="3240849" y="3642678"/>
                <a:ext cx="1606201" cy="767384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4D952F77-2A9D-B2A3-C0B7-605E0B2E2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849" y="3642678"/>
                <a:ext cx="1606201" cy="76738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6BAF2A2-E81A-536F-C429-F1CF58269EBF}"/>
                  </a:ext>
                </a:extLst>
              </p:cNvPr>
              <p:cNvSpPr/>
              <p:nvPr/>
            </p:nvSpPr>
            <p:spPr>
              <a:xfrm>
                <a:off x="6074286" y="3642677"/>
                <a:ext cx="1606201" cy="767384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6BAF2A2-E81A-536F-C429-F1CF58269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286" y="3642677"/>
                <a:ext cx="1606201" cy="76738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BB3464-1A4A-F3F9-9F61-AD8D090272A5}"/>
              </a:ext>
            </a:extLst>
          </p:cNvPr>
          <p:cNvCxnSpPr>
            <a:stCxn id="11" idx="0"/>
            <a:endCxn id="14" idx="2"/>
          </p:cNvCxnSpPr>
          <p:nvPr/>
        </p:nvCxnSpPr>
        <p:spPr>
          <a:xfrm flipV="1">
            <a:off x="1753514" y="4410062"/>
            <a:ext cx="1600" cy="632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DF5995-ED96-7388-B81A-81745EAA853D}"/>
              </a:ext>
            </a:extLst>
          </p:cNvPr>
          <p:cNvCxnSpPr/>
          <p:nvPr/>
        </p:nvCxnSpPr>
        <p:spPr>
          <a:xfrm flipV="1">
            <a:off x="4043950" y="4410062"/>
            <a:ext cx="0" cy="632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783138-F114-53D9-EE1F-7570B77B260F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7386" y="4410062"/>
            <a:ext cx="1" cy="632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F87ABB-FD22-D746-E476-4A71A35FDECE}"/>
                  </a:ext>
                </a:extLst>
              </p:cNvPr>
              <p:cNvSpPr txBox="1"/>
              <p:nvPr/>
            </p:nvSpPr>
            <p:spPr>
              <a:xfrm>
                <a:off x="1765154" y="4587710"/>
                <a:ext cx="441706" cy="311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F87ABB-FD22-D746-E476-4A71A35FD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54" y="4587710"/>
                <a:ext cx="441706" cy="311318"/>
              </a:xfrm>
              <a:prstGeom prst="rect">
                <a:avLst/>
              </a:prstGeom>
              <a:blipFill>
                <a:blip r:embed="rId9"/>
                <a:stretch>
                  <a:fillRect r="-40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E97E4B-CA9C-5301-92B0-8A1DEC1F9B0E}"/>
                  </a:ext>
                </a:extLst>
              </p:cNvPr>
              <p:cNvSpPr txBox="1"/>
              <p:nvPr/>
            </p:nvSpPr>
            <p:spPr>
              <a:xfrm>
                <a:off x="6877387" y="4599414"/>
                <a:ext cx="441706" cy="310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E97E4B-CA9C-5301-92B0-8A1DEC1F9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87" y="4599414"/>
                <a:ext cx="441706" cy="310711"/>
              </a:xfrm>
              <a:prstGeom prst="rect">
                <a:avLst/>
              </a:prstGeom>
              <a:blipFill>
                <a:blip r:embed="rId10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470ECE-B30D-D7A2-C1BA-9606C3F22CFB}"/>
                  </a:ext>
                </a:extLst>
              </p:cNvPr>
              <p:cNvSpPr txBox="1"/>
              <p:nvPr/>
            </p:nvSpPr>
            <p:spPr>
              <a:xfrm>
                <a:off x="4043950" y="4599415"/>
                <a:ext cx="441706" cy="31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470ECE-B30D-D7A2-C1BA-9606C3F22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950" y="4599415"/>
                <a:ext cx="441706" cy="312092"/>
              </a:xfrm>
              <a:prstGeom prst="rect">
                <a:avLst/>
              </a:prstGeom>
              <a:blipFill>
                <a:blip r:embed="rId11"/>
                <a:stretch>
                  <a:fillRect r="-7222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8510C4-A064-5B13-DBCE-E1DAD49B7F8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558215" y="4026370"/>
            <a:ext cx="68263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4961E8-E27A-74C2-0D65-8E0DECAA4C4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847050" y="4026371"/>
            <a:ext cx="4065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A5BFCA7-D295-50F0-488F-71E5A59F7F7A}"/>
              </a:ext>
            </a:extLst>
          </p:cNvPr>
          <p:cNvSpPr txBox="1"/>
          <p:nvPr/>
        </p:nvSpPr>
        <p:spPr>
          <a:xfrm>
            <a:off x="5180059" y="3792167"/>
            <a:ext cx="978778" cy="35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9B1768-81F8-50C0-ABE9-9B8576DDAC9E}"/>
              </a:ext>
            </a:extLst>
          </p:cNvPr>
          <p:cNvCxnSpPr>
            <a:cxnSpLocks/>
          </p:cNvCxnSpPr>
          <p:nvPr/>
        </p:nvCxnSpPr>
        <p:spPr>
          <a:xfrm>
            <a:off x="5667717" y="4026369"/>
            <a:ext cx="4065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F54C36-6304-CB37-7B12-426107726F80}"/>
              </a:ext>
            </a:extLst>
          </p:cNvPr>
          <p:cNvCxnSpPr>
            <a:cxnSpLocks/>
            <a:stCxn id="16" idx="0"/>
            <a:endCxn id="28" idx="4"/>
          </p:cNvCxnSpPr>
          <p:nvPr/>
        </p:nvCxnSpPr>
        <p:spPr>
          <a:xfrm flipV="1">
            <a:off x="6877387" y="3079021"/>
            <a:ext cx="2092" cy="563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E73CF82-7256-6761-61A6-CFB88DD78ECA}"/>
                  </a:ext>
                </a:extLst>
              </p:cNvPr>
              <p:cNvSpPr/>
              <p:nvPr/>
            </p:nvSpPr>
            <p:spPr>
              <a:xfrm>
                <a:off x="6531635" y="2388376"/>
                <a:ext cx="695686" cy="690645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E73CF82-7256-6761-61A6-CFB88DD78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635" y="2388376"/>
                <a:ext cx="695686" cy="69064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46BA76-FF8F-480E-3174-48F5B014E3CF}"/>
                  </a:ext>
                </a:extLst>
              </p:cNvPr>
              <p:cNvSpPr txBox="1"/>
              <p:nvPr/>
            </p:nvSpPr>
            <p:spPr>
              <a:xfrm>
                <a:off x="2639780" y="4068723"/>
                <a:ext cx="441706" cy="311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46BA76-FF8F-480E-3174-48F5B014E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780" y="4068723"/>
                <a:ext cx="441706" cy="311318"/>
              </a:xfrm>
              <a:prstGeom prst="rect">
                <a:avLst/>
              </a:prstGeom>
              <a:blipFill>
                <a:blip r:embed="rId13"/>
                <a:stretch>
                  <a:fillRect r="-3055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00CA60-72A2-4EE5-5BFC-A3341437ED15}"/>
                  </a:ext>
                </a:extLst>
              </p:cNvPr>
              <p:cNvSpPr txBox="1"/>
              <p:nvPr/>
            </p:nvSpPr>
            <p:spPr>
              <a:xfrm>
                <a:off x="4842031" y="4065245"/>
                <a:ext cx="572209" cy="31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00CA60-72A2-4EE5-5BFC-A3341437E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31" y="4065245"/>
                <a:ext cx="572209" cy="312092"/>
              </a:xfrm>
              <a:prstGeom prst="rect">
                <a:avLst/>
              </a:prstGeom>
              <a:blipFill>
                <a:blip r:embed="rId14"/>
                <a:stretch>
                  <a:fillRect r="-2826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13F5DB-843D-E1F5-1518-198A047D750F}"/>
                  </a:ext>
                </a:extLst>
              </p:cNvPr>
              <p:cNvSpPr txBox="1"/>
              <p:nvPr/>
            </p:nvSpPr>
            <p:spPr>
              <a:xfrm>
                <a:off x="6877386" y="3189975"/>
                <a:ext cx="441706" cy="310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13F5DB-843D-E1F5-1518-198A047D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86" y="3189975"/>
                <a:ext cx="441706" cy="310711"/>
              </a:xfrm>
              <a:prstGeom prst="rect">
                <a:avLst/>
              </a:prstGeom>
              <a:blipFill>
                <a:blip r:embed="rId1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85F25E-CFF5-B7AF-B30B-D31D98856AE1}"/>
                  </a:ext>
                </a:extLst>
              </p:cNvPr>
              <p:cNvSpPr txBox="1"/>
              <p:nvPr/>
            </p:nvSpPr>
            <p:spPr>
              <a:xfrm>
                <a:off x="5561809" y="4101731"/>
                <a:ext cx="572209" cy="36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85F25E-CFF5-B7AF-B30B-D31D98856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809" y="4101731"/>
                <a:ext cx="572209" cy="3609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89DB961-1582-3EEE-9230-1934348A6590}"/>
                  </a:ext>
                </a:extLst>
              </p:cNvPr>
              <p:cNvSpPr/>
              <p:nvPr/>
            </p:nvSpPr>
            <p:spPr>
              <a:xfrm>
                <a:off x="5486707" y="4684280"/>
                <a:ext cx="695686" cy="69064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89DB961-1582-3EEE-9230-1934348A6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707" y="4684280"/>
                <a:ext cx="695686" cy="69064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0F8A55-656F-2945-B4E9-D464316AC81C}"/>
              </a:ext>
            </a:extLst>
          </p:cNvPr>
          <p:cNvCxnSpPr>
            <a:cxnSpLocks/>
            <a:stCxn id="33" idx="7"/>
          </p:cNvCxnSpPr>
          <p:nvPr/>
        </p:nvCxnSpPr>
        <p:spPr>
          <a:xfrm flipV="1">
            <a:off x="6080511" y="4425648"/>
            <a:ext cx="354857" cy="3597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8BF2794-8FFD-2D61-2550-1448B5286C90}"/>
                  </a:ext>
                </a:extLst>
              </p:cNvPr>
              <p:cNvSpPr/>
              <p:nvPr/>
            </p:nvSpPr>
            <p:spPr>
              <a:xfrm>
                <a:off x="5486707" y="2964414"/>
                <a:ext cx="695686" cy="69064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8BF2794-8FFD-2D61-2550-1448B5286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707" y="2964414"/>
                <a:ext cx="695686" cy="69064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83E11FB-67F5-094C-C1A3-6362C116C561}"/>
                  </a:ext>
                </a:extLst>
              </p:cNvPr>
              <p:cNvSpPr/>
              <p:nvPr/>
            </p:nvSpPr>
            <p:spPr>
              <a:xfrm>
                <a:off x="2633505" y="4673670"/>
                <a:ext cx="695686" cy="69064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83E11FB-67F5-094C-C1A3-6362C116C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05" y="4673670"/>
                <a:ext cx="695686" cy="690645"/>
              </a:xfrm>
              <a:prstGeom prst="ellipse">
                <a:avLst/>
              </a:prstGeom>
              <a:blipFill>
                <a:blip r:embed="rId19"/>
                <a:stretch>
                  <a:fillRect l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EDAD5C-2F51-04D3-7CB2-E0C61E48D77F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3227309" y="4415038"/>
            <a:ext cx="354857" cy="3597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6A9D8E-0B29-9CAA-751F-9BC4BEAA2D3D}"/>
                  </a:ext>
                </a:extLst>
              </p:cNvPr>
              <p:cNvSpPr/>
              <p:nvPr/>
            </p:nvSpPr>
            <p:spPr>
              <a:xfrm>
                <a:off x="379807" y="4684430"/>
                <a:ext cx="695686" cy="69064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6A9D8E-0B29-9CAA-751F-9BC4BEAA2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7" y="4684430"/>
                <a:ext cx="695686" cy="69064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38E024-30EB-909B-F382-DB3F5B0547CF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973612" y="4425798"/>
            <a:ext cx="354857" cy="3597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9467CB-12E2-6D36-FD4A-DB490639A1E6}"/>
              </a:ext>
            </a:extLst>
          </p:cNvPr>
          <p:cNvCxnSpPr>
            <a:cxnSpLocks/>
            <a:stCxn id="35" idx="7"/>
            <a:endCxn id="28" idx="2"/>
          </p:cNvCxnSpPr>
          <p:nvPr/>
        </p:nvCxnSpPr>
        <p:spPr>
          <a:xfrm flipV="1">
            <a:off x="6080511" y="2733699"/>
            <a:ext cx="451124" cy="3318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5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/>
      <p:bldP spid="21" grpId="0"/>
      <p:bldP spid="22" grpId="0"/>
      <p:bldP spid="25" grpId="0"/>
      <p:bldP spid="28" grpId="0" animBg="1"/>
      <p:bldP spid="29" grpId="0"/>
      <p:bldP spid="30" grpId="0"/>
      <p:bldP spid="31" grpId="0"/>
      <p:bldP spid="32" grpId="0"/>
      <p:bldP spid="33" grpId="0" animBg="1"/>
      <p:bldP spid="35" grpId="0" animBg="1"/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54FD-C144-87E5-88CD-3C6CC21B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RNN Model Training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DAC9778-0BD2-A9E2-9691-512D22633435}"/>
                  </a:ext>
                </a:extLst>
              </p:cNvPr>
              <p:cNvSpPr/>
              <p:nvPr/>
            </p:nvSpPr>
            <p:spPr>
              <a:xfrm>
                <a:off x="2168167" y="3617436"/>
                <a:ext cx="1987476" cy="952213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DAC9778-0BD2-A9E2-9691-512D22633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167" y="3617436"/>
                <a:ext cx="1987476" cy="95221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F38DF6-8101-E9D1-3EC1-D62F49CE3262}"/>
                  </a:ext>
                </a:extLst>
              </p:cNvPr>
              <p:cNvSpPr/>
              <p:nvPr/>
            </p:nvSpPr>
            <p:spPr>
              <a:xfrm>
                <a:off x="5000318" y="3617437"/>
                <a:ext cx="1987476" cy="952213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F38DF6-8101-E9D1-3EC1-D62F49CE3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18" y="3617437"/>
                <a:ext cx="1987476" cy="9522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A4E2EFD-F73E-C402-B45A-C149D7927036}"/>
                  </a:ext>
                </a:extLst>
              </p:cNvPr>
              <p:cNvSpPr/>
              <p:nvPr/>
            </p:nvSpPr>
            <p:spPr>
              <a:xfrm>
                <a:off x="8506347" y="3617436"/>
                <a:ext cx="1987476" cy="952213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A4E2EFD-F73E-C402-B45A-C149D7927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347" y="3617436"/>
                <a:ext cx="1987476" cy="95221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83DD59A-AC20-9764-2453-7BD73F5E38A6}"/>
              </a:ext>
            </a:extLst>
          </p:cNvPr>
          <p:cNvSpPr txBox="1"/>
          <p:nvPr/>
        </p:nvSpPr>
        <p:spPr>
          <a:xfrm>
            <a:off x="7399851" y="3802931"/>
            <a:ext cx="1211117" cy="445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7D73A7B-51D5-DC0B-3C90-0EEB9DB65C22}"/>
                  </a:ext>
                </a:extLst>
              </p:cNvPr>
              <p:cNvSpPr/>
              <p:nvPr/>
            </p:nvSpPr>
            <p:spPr>
              <a:xfrm>
                <a:off x="9072260" y="2061029"/>
                <a:ext cx="860826" cy="85699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7D73A7B-51D5-DC0B-3C90-0EEB9DB65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260" y="2061029"/>
                <a:ext cx="860826" cy="85699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4C6E6C8-A226-4044-730C-BD2146635988}"/>
                  </a:ext>
                </a:extLst>
              </p:cNvPr>
              <p:cNvSpPr/>
              <p:nvPr/>
            </p:nvSpPr>
            <p:spPr>
              <a:xfrm>
                <a:off x="2690383" y="5354918"/>
                <a:ext cx="939082" cy="93489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4C6E6C8-A226-4044-730C-BD2146635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383" y="5354918"/>
                <a:ext cx="939082" cy="93489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59E4348-9374-23CF-F8F9-F4F55816C421}"/>
                  </a:ext>
                </a:extLst>
              </p:cNvPr>
              <p:cNvSpPr/>
              <p:nvPr/>
            </p:nvSpPr>
            <p:spPr>
              <a:xfrm>
                <a:off x="5524515" y="5354918"/>
                <a:ext cx="939082" cy="93489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59E4348-9374-23CF-F8F9-F4F55816C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15" y="5354918"/>
                <a:ext cx="939082" cy="93489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47427CE-782C-776A-3914-8EAF63642ECC}"/>
                  </a:ext>
                </a:extLst>
              </p:cNvPr>
              <p:cNvSpPr/>
              <p:nvPr/>
            </p:nvSpPr>
            <p:spPr>
              <a:xfrm>
                <a:off x="9030543" y="5354918"/>
                <a:ext cx="939082" cy="93489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47427CE-782C-776A-3914-8EAF63642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543" y="5354918"/>
                <a:ext cx="939082" cy="93489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6378662-72E8-0AAC-7BB7-655AF3453278}"/>
              </a:ext>
            </a:extLst>
          </p:cNvPr>
          <p:cNvGrpSpPr/>
          <p:nvPr/>
        </p:nvGrpSpPr>
        <p:grpSpPr>
          <a:xfrm>
            <a:off x="1460131" y="2489525"/>
            <a:ext cx="8586512" cy="3277567"/>
            <a:chOff x="1460131" y="2489525"/>
            <a:chExt cx="8586512" cy="3277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045812-C09D-6CDD-8DF7-378BEFACFC20}"/>
                    </a:ext>
                  </a:extLst>
                </p:cNvPr>
                <p:cNvSpPr txBox="1"/>
                <p:nvPr/>
              </p:nvSpPr>
              <p:spPr>
                <a:xfrm>
                  <a:off x="9500086" y="4804608"/>
                  <a:ext cx="546557" cy="385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045812-C09D-6CDD-8DF7-378BEFACF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0086" y="4804608"/>
                  <a:ext cx="546557" cy="3855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ACDCA6-764B-BDD9-A7DD-E290E8B80C3F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3159924" y="4569650"/>
              <a:ext cx="1980" cy="7852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86EBDA-6FE0-D512-417F-D75F0829C437}"/>
                </a:ext>
              </a:extLst>
            </p:cNvPr>
            <p:cNvCxnSpPr/>
            <p:nvPr/>
          </p:nvCxnSpPr>
          <p:spPr>
            <a:xfrm flipV="1">
              <a:off x="5994057" y="4569650"/>
              <a:ext cx="0" cy="7852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61561EB-6493-1A7E-7079-2BDA9111E511}"/>
                </a:ext>
              </a:extLst>
            </p:cNvPr>
            <p:cNvCxnSpPr>
              <a:cxnSpLocks/>
              <a:stCxn id="6" idx="0"/>
              <a:endCxn id="9" idx="2"/>
            </p:cNvCxnSpPr>
            <p:nvPr/>
          </p:nvCxnSpPr>
          <p:spPr>
            <a:xfrm flipV="1">
              <a:off x="9500084" y="4569650"/>
              <a:ext cx="1" cy="7852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49963F-05A6-C4CC-DC25-F8289465453F}"/>
                    </a:ext>
                  </a:extLst>
                </p:cNvPr>
                <p:cNvSpPr txBox="1"/>
                <p:nvPr/>
              </p:nvSpPr>
              <p:spPr>
                <a:xfrm>
                  <a:off x="3174327" y="4790085"/>
                  <a:ext cx="546557" cy="3863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49963F-05A6-C4CC-DC25-F82894654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4327" y="4790085"/>
                  <a:ext cx="546557" cy="386301"/>
                </a:xfrm>
                <a:prstGeom prst="rect">
                  <a:avLst/>
                </a:prstGeom>
                <a:blipFill>
                  <a:blip r:embed="rId10"/>
                  <a:stretch>
                    <a:fillRect r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41CAFF3-6B9B-6DEB-D1E7-3E4114BDCDE0}"/>
                    </a:ext>
                  </a:extLst>
                </p:cNvPr>
                <p:cNvSpPr txBox="1"/>
                <p:nvPr/>
              </p:nvSpPr>
              <p:spPr>
                <a:xfrm>
                  <a:off x="5994057" y="4804609"/>
                  <a:ext cx="546557" cy="38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41CAFF3-6B9B-6DEB-D1E7-3E4114BDC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057" y="4804609"/>
                  <a:ext cx="546557" cy="387261"/>
                </a:xfrm>
                <a:prstGeom prst="rect">
                  <a:avLst/>
                </a:prstGeom>
                <a:blipFill>
                  <a:blip r:embed="rId11"/>
                  <a:stretch>
                    <a:fillRect r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1EC498-9C47-2BCF-979C-D50F6931E681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155643" y="4093543"/>
              <a:ext cx="844677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BD267C-5A7F-BFB4-85FB-9D18466F45E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987794" y="4093545"/>
              <a:ext cx="5030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4CD3A5-2ACF-92FA-2698-1788F620F58F}"/>
                </a:ext>
              </a:extLst>
            </p:cNvPr>
            <p:cNvCxnSpPr>
              <a:cxnSpLocks/>
            </p:cNvCxnSpPr>
            <p:nvPr/>
          </p:nvCxnSpPr>
          <p:spPr>
            <a:xfrm>
              <a:off x="8003268" y="4093542"/>
              <a:ext cx="5030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59201A6-90DF-CBFB-DF57-F3036B951E6B}"/>
                </a:ext>
              </a:extLst>
            </p:cNvPr>
            <p:cNvCxnSpPr>
              <a:cxnSpLocks/>
              <a:stCxn id="9" idx="0"/>
              <a:endCxn id="21" idx="4"/>
            </p:cNvCxnSpPr>
            <p:nvPr/>
          </p:nvCxnSpPr>
          <p:spPr>
            <a:xfrm flipV="1">
              <a:off x="9500086" y="2918020"/>
              <a:ext cx="2589" cy="6994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AA61441-0B40-77C8-2132-34DF77B55EC6}"/>
                    </a:ext>
                  </a:extLst>
                </p:cNvPr>
                <p:cNvSpPr txBox="1"/>
                <p:nvPr/>
              </p:nvSpPr>
              <p:spPr>
                <a:xfrm>
                  <a:off x="4256569" y="4146097"/>
                  <a:ext cx="546557" cy="3863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AA61441-0B40-77C8-2132-34DF77B55E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6569" y="4146097"/>
                  <a:ext cx="546557" cy="386301"/>
                </a:xfrm>
                <a:prstGeom prst="rect">
                  <a:avLst/>
                </a:prstGeom>
                <a:blipFill>
                  <a:blip r:embed="rId12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B5FF5B0-0440-96AF-7045-7E58F211B3A6}"/>
                    </a:ext>
                  </a:extLst>
                </p:cNvPr>
                <p:cNvSpPr txBox="1"/>
                <p:nvPr/>
              </p:nvSpPr>
              <p:spPr>
                <a:xfrm>
                  <a:off x="6981583" y="4141782"/>
                  <a:ext cx="708038" cy="387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B5FF5B0-0440-96AF-7045-7E58F211B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583" y="4141782"/>
                  <a:ext cx="708038" cy="387261"/>
                </a:xfrm>
                <a:prstGeom prst="rect">
                  <a:avLst/>
                </a:prstGeom>
                <a:blipFill>
                  <a:blip r:embed="rId13"/>
                  <a:stretch>
                    <a:fillRect r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0DC1B20-5E26-2304-F3B6-41D83AEA29B6}"/>
                    </a:ext>
                  </a:extLst>
                </p:cNvPr>
                <p:cNvSpPr txBox="1"/>
                <p:nvPr/>
              </p:nvSpPr>
              <p:spPr>
                <a:xfrm>
                  <a:off x="9500084" y="3055698"/>
                  <a:ext cx="546557" cy="385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0DC1B20-5E26-2304-F3B6-41D83AEA2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0084" y="3055698"/>
                  <a:ext cx="546557" cy="38554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388647-18C6-8D9E-F83D-32C64422AFAF}"/>
                    </a:ext>
                  </a:extLst>
                </p:cNvPr>
                <p:cNvSpPr txBox="1"/>
                <p:nvPr/>
              </p:nvSpPr>
              <p:spPr>
                <a:xfrm>
                  <a:off x="7872220" y="4187055"/>
                  <a:ext cx="708038" cy="44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388647-18C6-8D9E-F83D-32C64422A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220" y="4187055"/>
                  <a:ext cx="708038" cy="44794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6AC9D7-E533-A6EB-1290-20B2E0503CFB}"/>
                    </a:ext>
                  </a:extLst>
                </p:cNvPr>
                <p:cNvSpPr/>
                <p:nvPr/>
              </p:nvSpPr>
              <p:spPr>
                <a:xfrm>
                  <a:off x="7779291" y="4909915"/>
                  <a:ext cx="860826" cy="856991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6AC9D7-E533-A6EB-1290-20B2E0503C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291" y="4909915"/>
                  <a:ext cx="860826" cy="856991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FACA32-90A9-A176-73A1-A1BA93936F2B}"/>
                </a:ext>
              </a:extLst>
            </p:cNvPr>
            <p:cNvCxnSpPr>
              <a:cxnSpLocks/>
              <a:stCxn id="26" idx="7"/>
            </p:cNvCxnSpPr>
            <p:nvPr/>
          </p:nvCxnSpPr>
          <p:spPr>
            <a:xfrm flipV="1">
              <a:off x="8514050" y="4588990"/>
              <a:ext cx="439092" cy="4464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A201BD5-0C60-32A7-5820-AE26AB4E0EBF}"/>
                    </a:ext>
                  </a:extLst>
                </p:cNvPr>
                <p:cNvSpPr/>
                <p:nvPr/>
              </p:nvSpPr>
              <p:spPr>
                <a:xfrm>
                  <a:off x="7779291" y="2775809"/>
                  <a:ext cx="860826" cy="856991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A201BD5-0C60-32A7-5820-AE26AB4E0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291" y="2775809"/>
                  <a:ext cx="860826" cy="85699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186A66C-1FAD-B68D-A010-7B224A268098}"/>
                    </a:ext>
                  </a:extLst>
                </p:cNvPr>
                <p:cNvSpPr/>
                <p:nvPr/>
              </p:nvSpPr>
              <p:spPr>
                <a:xfrm>
                  <a:off x="4248805" y="4896749"/>
                  <a:ext cx="860826" cy="856991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186A66C-1FAD-B68D-A010-7B224A2680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805" y="4896749"/>
                  <a:ext cx="860826" cy="856991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9A4021-5502-2EF4-5925-BDB3FA4632B4}"/>
                </a:ext>
              </a:extLst>
            </p:cNvPr>
            <p:cNvCxnSpPr>
              <a:cxnSpLocks/>
              <a:stCxn id="29" idx="7"/>
            </p:cNvCxnSpPr>
            <p:nvPr/>
          </p:nvCxnSpPr>
          <p:spPr>
            <a:xfrm flipV="1">
              <a:off x="4983564" y="4575824"/>
              <a:ext cx="439092" cy="4464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C938C68-9E37-7931-0451-80747F9F7852}"/>
                    </a:ext>
                  </a:extLst>
                </p:cNvPr>
                <p:cNvSpPr/>
                <p:nvPr/>
              </p:nvSpPr>
              <p:spPr>
                <a:xfrm>
                  <a:off x="1460131" y="4910101"/>
                  <a:ext cx="860826" cy="856991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C938C68-9E37-7931-0451-80747F9F78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0131" y="4910101"/>
                  <a:ext cx="860826" cy="856991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295B20-52AD-F4B6-32B4-0EF1118F8677}"/>
                </a:ext>
              </a:extLst>
            </p:cNvPr>
            <p:cNvCxnSpPr>
              <a:cxnSpLocks/>
              <a:stCxn id="31" idx="7"/>
            </p:cNvCxnSpPr>
            <p:nvPr/>
          </p:nvCxnSpPr>
          <p:spPr>
            <a:xfrm flipV="1">
              <a:off x="2194892" y="4589176"/>
              <a:ext cx="439092" cy="4464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71D3577-54F3-28C9-0AE2-E25068238330}"/>
                </a:ext>
              </a:extLst>
            </p:cNvPr>
            <p:cNvCxnSpPr>
              <a:cxnSpLocks/>
              <a:stCxn id="28" idx="7"/>
              <a:endCxn id="21" idx="2"/>
            </p:cNvCxnSpPr>
            <p:nvPr/>
          </p:nvCxnSpPr>
          <p:spPr>
            <a:xfrm flipV="1">
              <a:off x="8514050" y="2489525"/>
              <a:ext cx="558210" cy="4117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Graphic 35" descr="Dice with solid fill">
            <a:extLst>
              <a:ext uri="{FF2B5EF4-FFF2-40B4-BE49-F238E27FC236}">
                <a16:creationId xmlns:a16="http://schemas.microsoft.com/office/drawing/2014/main" id="{D994B4F4-28B2-AA00-E66E-7926DBEF96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1399" y="2259512"/>
            <a:ext cx="1240445" cy="1240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F7E0C985-C6FC-5E2A-169A-8E595FB314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784" y="2134501"/>
                <a:ext cx="4643855" cy="1430371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Define cost function: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F7E0C985-C6FC-5E2A-169A-8E595FB314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784" y="2134501"/>
                <a:ext cx="4643855" cy="1430371"/>
              </a:xfrm>
              <a:blipFill>
                <a:blip r:embed="rId22"/>
                <a:stretch>
                  <a:fillRect l="-3005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Graphic 46" descr="End with solid fill">
            <a:extLst>
              <a:ext uri="{FF2B5EF4-FFF2-40B4-BE49-F238E27FC236}">
                <a16:creationId xmlns:a16="http://schemas.microsoft.com/office/drawing/2014/main" id="{7D23613A-D80B-D901-1964-6C5797F85B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567048" y="2310137"/>
            <a:ext cx="1118863" cy="1118863"/>
          </a:xfrm>
          <a:prstGeom prst="rect">
            <a:avLst/>
          </a:prstGeom>
        </p:spPr>
      </p:pic>
      <p:pic>
        <p:nvPicPr>
          <p:cNvPr id="49" name="Graphic 48" descr="Beginning with solid fill">
            <a:extLst>
              <a:ext uri="{FF2B5EF4-FFF2-40B4-BE49-F238E27FC236}">
                <a16:creationId xmlns:a16="http://schemas.microsoft.com/office/drawing/2014/main" id="{E07DD4A1-F8DF-0E41-5D57-3E1D67B861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58476" y="2274385"/>
            <a:ext cx="111556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 animBg="1"/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5295-9B14-873A-9D7E-BCC2F564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E616D-CD68-0416-6A9F-2E6D54D37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Over the last 20 years, the use of analytics in professional sports has gone from fringes to mainstream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One application is tendency analysis in football: play call prediction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Supervised machine learning has been used to map available features to play calls (run or pass)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However, treating play calls as sequential has been proposed, but not adopted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This work compares the predictive performance of sequential models (RNN and LSTM Neural Networks) to baseline approaches (Logistic Regression and Gradient Boosted Decision Trees) </a:t>
            </a:r>
          </a:p>
        </p:txBody>
      </p:sp>
    </p:spTree>
    <p:extLst>
      <p:ext uri="{BB962C8B-B14F-4D97-AF65-F5344CB8AC3E}">
        <p14:creationId xmlns:p14="http://schemas.microsoft.com/office/powerpoint/2010/main" val="25828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AA974-D0D6-4F51-82D8-B72F8A20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Details – LSTM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E823-1C46-5F17-0105-D411B7AD6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1546" y="2581935"/>
                <a:ext cx="4931098" cy="428154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transmits long-term memory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dirty="0"/>
                  <a:t> Updated throughout the cell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forget gate, decides what to discard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dirty="0"/>
                  <a:t> New information is added by: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candidate cell value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input gate (scales candidates influence)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dirty="0"/>
                  <a:t> Output is decided by: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output gate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US" dirty="0"/>
                  <a:t> Information from updated cell state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AE823-1C46-5F17-0105-D411B7AD6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1546" y="2581935"/>
                <a:ext cx="4931098" cy="4281543"/>
              </a:xfrm>
              <a:blipFill>
                <a:blip r:embed="rId3"/>
                <a:stretch>
                  <a:fillRect l="-2571" t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F2CB813-2975-9D15-A69B-968933705A11}"/>
              </a:ext>
            </a:extLst>
          </p:cNvPr>
          <p:cNvSpPr/>
          <p:nvPr/>
        </p:nvSpPr>
        <p:spPr>
          <a:xfrm>
            <a:off x="1726708" y="3010363"/>
            <a:ext cx="4397486" cy="22653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1BD8538-E0F5-E7C2-DF68-CD55F0A7D544}"/>
                  </a:ext>
                </a:extLst>
              </p:cNvPr>
              <p:cNvSpPr/>
              <p:nvPr/>
            </p:nvSpPr>
            <p:spPr>
              <a:xfrm>
                <a:off x="699387" y="5275758"/>
                <a:ext cx="645648" cy="594104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1BD8538-E0F5-E7C2-DF68-CD55F0A7D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87" y="5275758"/>
                <a:ext cx="645648" cy="5941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4075BFD-2440-58B2-8ADF-C747098572FC}"/>
              </a:ext>
            </a:extLst>
          </p:cNvPr>
          <p:cNvCxnSpPr>
            <a:cxnSpLocks/>
            <a:stCxn id="22" idx="7"/>
            <a:endCxn id="24" idx="2"/>
          </p:cNvCxnSpPr>
          <p:nvPr/>
        </p:nvCxnSpPr>
        <p:spPr>
          <a:xfrm rot="5400000" flipH="1" flipV="1">
            <a:off x="2771666" y="3337001"/>
            <a:ext cx="504578" cy="354694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E4FC4B-A34C-2317-B358-B261D734DAA0}"/>
                  </a:ext>
                </a:extLst>
              </p:cNvPr>
              <p:cNvSpPr/>
              <p:nvPr/>
            </p:nvSpPr>
            <p:spPr>
              <a:xfrm>
                <a:off x="4482212" y="4553132"/>
                <a:ext cx="630431" cy="305053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AE4FC4B-A34C-2317-B358-B261D734D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212" y="4553132"/>
                <a:ext cx="630431" cy="305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3E6976F-A040-C062-BE90-4F3DBA98F713}"/>
                  </a:ext>
                </a:extLst>
              </p:cNvPr>
              <p:cNvSpPr/>
              <p:nvPr/>
            </p:nvSpPr>
            <p:spPr>
              <a:xfrm>
                <a:off x="3648595" y="4553132"/>
                <a:ext cx="630431" cy="305053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3E6976F-A040-C062-BE90-4F3DBA98F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595" y="4553132"/>
                <a:ext cx="630431" cy="305053"/>
              </a:xfrm>
              <a:prstGeom prst="rect">
                <a:avLst/>
              </a:prstGeom>
              <a:blipFill>
                <a:blip r:embed="rId6"/>
                <a:stretch>
                  <a:fillRect l="-5882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B8009F0-F31B-8D70-9DCE-BC306A7E0673}"/>
                  </a:ext>
                </a:extLst>
              </p:cNvPr>
              <p:cNvSpPr/>
              <p:nvPr/>
            </p:nvSpPr>
            <p:spPr>
              <a:xfrm>
                <a:off x="2814978" y="4553132"/>
                <a:ext cx="630431" cy="305053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B8009F0-F31B-8D70-9DCE-BC306A7E0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978" y="4553132"/>
                <a:ext cx="630431" cy="305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EE1F563-9710-6B6B-7CC3-EFD5C6CE7638}"/>
                  </a:ext>
                </a:extLst>
              </p:cNvPr>
              <p:cNvSpPr/>
              <p:nvPr/>
            </p:nvSpPr>
            <p:spPr>
              <a:xfrm>
                <a:off x="1981361" y="4553132"/>
                <a:ext cx="630431" cy="305053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EE1F563-9710-6B6B-7CC3-EFD5C6CE7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361" y="4553132"/>
                <a:ext cx="630431" cy="3050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41F029-3EAD-58F1-0B98-0F2F9807C450}"/>
              </a:ext>
            </a:extLst>
          </p:cNvPr>
          <p:cNvCxnSpPr>
            <a:cxnSpLocks/>
          </p:cNvCxnSpPr>
          <p:nvPr/>
        </p:nvCxnSpPr>
        <p:spPr>
          <a:xfrm flipV="1">
            <a:off x="3963811" y="4858185"/>
            <a:ext cx="0" cy="2160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0EFB41-0629-4B9C-D7B4-F85800B22D74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2296576" y="4858185"/>
            <a:ext cx="0" cy="29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03287C-B58C-BD98-3D04-7C1C21F11CDA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3130194" y="4858185"/>
            <a:ext cx="0" cy="256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3F33306-0B39-698D-47FE-2EAE55A64371}"/>
              </a:ext>
            </a:extLst>
          </p:cNvPr>
          <p:cNvSpPr/>
          <p:nvPr/>
        </p:nvSpPr>
        <p:spPr>
          <a:xfrm>
            <a:off x="3729030" y="3903876"/>
            <a:ext cx="469562" cy="43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798811-720D-4A65-6351-0C2BECC750D7}"/>
              </a:ext>
            </a:extLst>
          </p:cNvPr>
          <p:cNvCxnSpPr>
            <a:cxnSpLocks/>
            <a:stCxn id="25" idx="0"/>
            <a:endCxn id="31" idx="4"/>
          </p:cNvCxnSpPr>
          <p:nvPr/>
        </p:nvCxnSpPr>
        <p:spPr>
          <a:xfrm flipV="1">
            <a:off x="3963811" y="4335952"/>
            <a:ext cx="0" cy="217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7D20ECE9-1A88-4FA8-AA95-180660ED336F}"/>
              </a:ext>
            </a:extLst>
          </p:cNvPr>
          <p:cNvCxnSpPr>
            <a:stCxn id="26" idx="0"/>
            <a:endCxn id="31" idx="3"/>
          </p:cNvCxnSpPr>
          <p:nvPr/>
        </p:nvCxnSpPr>
        <p:spPr>
          <a:xfrm rot="5400000" flipH="1" flipV="1">
            <a:off x="3323766" y="4079103"/>
            <a:ext cx="280457" cy="66760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75287D1-4140-D51C-959C-089366BBBD74}"/>
              </a:ext>
            </a:extLst>
          </p:cNvPr>
          <p:cNvSpPr/>
          <p:nvPr/>
        </p:nvSpPr>
        <p:spPr>
          <a:xfrm>
            <a:off x="3729030" y="3303886"/>
            <a:ext cx="469562" cy="43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C54272-7291-D484-A622-AB99E65F86CA}"/>
              </a:ext>
            </a:extLst>
          </p:cNvPr>
          <p:cNvCxnSpPr>
            <a:cxnSpLocks/>
            <a:stCxn id="31" idx="0"/>
            <a:endCxn id="34" idx="4"/>
          </p:cNvCxnSpPr>
          <p:nvPr/>
        </p:nvCxnSpPr>
        <p:spPr>
          <a:xfrm flipV="1">
            <a:off x="3963811" y="3735961"/>
            <a:ext cx="0" cy="167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01E6C72-5EDD-E414-75C8-8B5AEA6E4A20}"/>
              </a:ext>
            </a:extLst>
          </p:cNvPr>
          <p:cNvSpPr/>
          <p:nvPr/>
        </p:nvSpPr>
        <p:spPr>
          <a:xfrm>
            <a:off x="2061188" y="3303886"/>
            <a:ext cx="469562" cy="43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A819EB-242A-EA32-0D95-5A468C6B2559}"/>
              </a:ext>
            </a:extLst>
          </p:cNvPr>
          <p:cNvCxnSpPr>
            <a:cxnSpLocks/>
            <a:stCxn id="27" idx="0"/>
            <a:endCxn id="36" idx="4"/>
          </p:cNvCxnSpPr>
          <p:nvPr/>
        </p:nvCxnSpPr>
        <p:spPr>
          <a:xfrm flipH="1" flipV="1">
            <a:off x="2295969" y="3735961"/>
            <a:ext cx="607" cy="817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7E0A52D-050B-AFCA-443F-7B582374E0E0}"/>
              </a:ext>
            </a:extLst>
          </p:cNvPr>
          <p:cNvSpPr/>
          <p:nvPr/>
        </p:nvSpPr>
        <p:spPr>
          <a:xfrm>
            <a:off x="5161483" y="4056638"/>
            <a:ext cx="469562" cy="43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17EF22C6-A8CA-F723-B41B-E3D2A218F1C0}"/>
              </a:ext>
            </a:extLst>
          </p:cNvPr>
          <p:cNvCxnSpPr>
            <a:cxnSpLocks/>
            <a:stCxn id="24" idx="0"/>
            <a:endCxn id="38" idx="2"/>
          </p:cNvCxnSpPr>
          <p:nvPr/>
        </p:nvCxnSpPr>
        <p:spPr>
          <a:xfrm rot="5400000" flipH="1" flipV="1">
            <a:off x="4839227" y="4230876"/>
            <a:ext cx="280457" cy="36405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164071-382D-0B67-00AD-74283BB80D1E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527565" y="3519924"/>
            <a:ext cx="153362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160EA7-3B98-C12E-1E0E-5457CB648615}"/>
              </a:ext>
            </a:extLst>
          </p:cNvPr>
          <p:cNvCxnSpPr>
            <a:cxnSpLocks/>
            <a:stCxn id="36" idx="6"/>
            <a:endCxn id="34" idx="2"/>
          </p:cNvCxnSpPr>
          <p:nvPr/>
        </p:nvCxnSpPr>
        <p:spPr>
          <a:xfrm>
            <a:off x="2530750" y="3519924"/>
            <a:ext cx="11982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9CD3B5-80C0-CD94-7F72-DFE07E75090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4198592" y="3519924"/>
            <a:ext cx="24951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CF2CABE-D623-3D55-2D4E-E5D71A65A7E0}"/>
                  </a:ext>
                </a:extLst>
              </p:cNvPr>
              <p:cNvSpPr/>
              <p:nvPr/>
            </p:nvSpPr>
            <p:spPr>
              <a:xfrm>
                <a:off x="5093187" y="3679913"/>
                <a:ext cx="594080" cy="216736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CF2CABE-D623-3D55-2D4E-E5D71A65A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187" y="3679913"/>
                <a:ext cx="594080" cy="216736"/>
              </a:xfrm>
              <a:prstGeom prst="rect">
                <a:avLst/>
              </a:prstGeom>
              <a:blipFill>
                <a:blip r:embed="rId9"/>
                <a:stretch>
                  <a:fillRect l="-8163" t="-5263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DE9931-E49F-C3D6-7516-7B9F717A3F8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390227" y="3513024"/>
            <a:ext cx="0" cy="166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80F156-E58B-8702-95E5-A99B985DBBAC}"/>
              </a:ext>
            </a:extLst>
          </p:cNvPr>
          <p:cNvCxnSpPr>
            <a:cxnSpLocks/>
            <a:stCxn id="43" idx="2"/>
            <a:endCxn id="38" idx="0"/>
          </p:cNvCxnSpPr>
          <p:nvPr/>
        </p:nvCxnSpPr>
        <p:spPr>
          <a:xfrm>
            <a:off x="5390227" y="3896649"/>
            <a:ext cx="6037" cy="159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58AE9AD3-B3E6-BF78-1DD6-584A804E9377}"/>
              </a:ext>
            </a:extLst>
          </p:cNvPr>
          <p:cNvCxnSpPr>
            <a:cxnSpLocks/>
            <a:stCxn id="38" idx="4"/>
          </p:cNvCxnSpPr>
          <p:nvPr/>
        </p:nvCxnSpPr>
        <p:spPr>
          <a:xfrm rot="16200000" flipH="1">
            <a:off x="5750696" y="4134281"/>
            <a:ext cx="619757" cy="132862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F9FE97-3F19-9992-23CE-AE0CE8564A1E}"/>
              </a:ext>
            </a:extLst>
          </p:cNvPr>
          <p:cNvCxnSpPr>
            <a:cxnSpLocks/>
          </p:cNvCxnSpPr>
          <p:nvPr/>
        </p:nvCxnSpPr>
        <p:spPr>
          <a:xfrm flipV="1">
            <a:off x="5909910" y="3638365"/>
            <a:ext cx="0" cy="132147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6753F3-7BAA-386B-DB85-FD3C3401147D}"/>
              </a:ext>
            </a:extLst>
          </p:cNvPr>
          <p:cNvCxnSpPr>
            <a:cxnSpLocks/>
          </p:cNvCxnSpPr>
          <p:nvPr/>
        </p:nvCxnSpPr>
        <p:spPr>
          <a:xfrm flipV="1">
            <a:off x="5909910" y="2719779"/>
            <a:ext cx="0" cy="7064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2BCFFF1-284D-B198-E044-C14641474C28}"/>
                  </a:ext>
                </a:extLst>
              </p:cNvPr>
              <p:cNvSpPr/>
              <p:nvPr/>
            </p:nvSpPr>
            <p:spPr>
              <a:xfrm>
                <a:off x="5587086" y="2031995"/>
                <a:ext cx="645648" cy="59410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2BCFFF1-284D-B198-E044-C14641474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086" y="2031995"/>
                <a:ext cx="645648" cy="5941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4240E2-BF88-1BB0-1E8C-B5BF7EE5F640}"/>
                  </a:ext>
                </a:extLst>
              </p:cNvPr>
              <p:cNvSpPr txBox="1"/>
              <p:nvPr/>
            </p:nvSpPr>
            <p:spPr>
              <a:xfrm>
                <a:off x="707917" y="3069335"/>
                <a:ext cx="7351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4240E2-BF88-1BB0-1E8C-B5BF7EE5F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17" y="3069335"/>
                <a:ext cx="7351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3C4DFE6-8155-3E93-2975-837D119EAF9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944" y="5170737"/>
            <a:ext cx="1493385" cy="2014"/>
          </a:xfrm>
          <a:prstGeom prst="curved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79DC1E-1E85-17B0-25CD-2CB29F01E5E2}"/>
                  </a:ext>
                </a:extLst>
              </p:cNvPr>
              <p:cNvSpPr txBox="1"/>
              <p:nvPr/>
            </p:nvSpPr>
            <p:spPr>
              <a:xfrm>
                <a:off x="736945" y="4722707"/>
                <a:ext cx="6080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79DC1E-1E85-17B0-25CD-2CB29F01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45" y="4722707"/>
                <a:ext cx="608090" cy="400110"/>
              </a:xfrm>
              <a:prstGeom prst="rect">
                <a:avLst/>
              </a:prstGeom>
              <a:blipFill>
                <a:blip r:embed="rId12"/>
                <a:stretch>
                  <a:fillRect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309866-4D93-0F55-6170-B74F7583EC0E}"/>
                  </a:ext>
                </a:extLst>
              </p:cNvPr>
              <p:cNvSpPr txBox="1"/>
              <p:nvPr/>
            </p:nvSpPr>
            <p:spPr>
              <a:xfrm>
                <a:off x="3060518" y="4051665"/>
                <a:ext cx="608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309866-4D93-0F55-6170-B74F7583E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518" y="4051665"/>
                <a:ext cx="608090" cy="369332"/>
              </a:xfrm>
              <a:prstGeom prst="rect">
                <a:avLst/>
              </a:prstGeom>
              <a:blipFill>
                <a:blip r:embed="rId1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E647F4-50CB-1E5B-A63D-3A3DB37B6D29}"/>
                  </a:ext>
                </a:extLst>
              </p:cNvPr>
              <p:cNvSpPr txBox="1"/>
              <p:nvPr/>
            </p:nvSpPr>
            <p:spPr>
              <a:xfrm>
                <a:off x="1863257" y="3996733"/>
                <a:ext cx="608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E647F4-50CB-1E5B-A63D-3A3DB37B6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57" y="3996733"/>
                <a:ext cx="60809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693D50-1FB5-C0A8-2ADC-7F838CB715D8}"/>
                  </a:ext>
                </a:extLst>
              </p:cNvPr>
              <p:cNvSpPr txBox="1"/>
              <p:nvPr/>
            </p:nvSpPr>
            <p:spPr>
              <a:xfrm>
                <a:off x="3846910" y="4210774"/>
                <a:ext cx="608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693D50-1FB5-C0A8-2ADC-7F838CB71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910" y="4210774"/>
                <a:ext cx="60809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9A150D-6E1F-B65B-79DC-7CB7358C52F2}"/>
                  </a:ext>
                </a:extLst>
              </p:cNvPr>
              <p:cNvSpPr txBox="1"/>
              <p:nvPr/>
            </p:nvSpPr>
            <p:spPr>
              <a:xfrm>
                <a:off x="4433049" y="4043230"/>
                <a:ext cx="608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9A150D-6E1F-B65B-79DC-7CB7358C5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049" y="4043230"/>
                <a:ext cx="60809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77276A-D5E6-5568-E169-468577517560}"/>
                  </a:ext>
                </a:extLst>
              </p:cNvPr>
              <p:cNvSpPr txBox="1"/>
              <p:nvPr/>
            </p:nvSpPr>
            <p:spPr>
              <a:xfrm>
                <a:off x="6271681" y="4650470"/>
                <a:ext cx="6080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77276A-D5E6-5568-E169-468577517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1" y="4650470"/>
                <a:ext cx="60809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96290B-3BB5-BB3A-E3B8-5166DE8E6247}"/>
                  </a:ext>
                </a:extLst>
              </p:cNvPr>
              <p:cNvSpPr txBox="1"/>
              <p:nvPr/>
            </p:nvSpPr>
            <p:spPr>
              <a:xfrm>
                <a:off x="5892719" y="2646894"/>
                <a:ext cx="6080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96290B-3BB5-BB3A-E3B8-5166DE8E6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19" y="2646894"/>
                <a:ext cx="60809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A24ED8-965F-8356-80B4-5CD76667334F}"/>
                  </a:ext>
                </a:extLst>
              </p:cNvPr>
              <p:cNvSpPr txBox="1"/>
              <p:nvPr/>
            </p:nvSpPr>
            <p:spPr>
              <a:xfrm>
                <a:off x="6451525" y="3077915"/>
                <a:ext cx="489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A24ED8-965F-8356-80B4-5CD766673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25" y="3077915"/>
                <a:ext cx="48987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5ED2393-7630-C936-3770-68F8E1977AF8}"/>
              </a:ext>
            </a:extLst>
          </p:cNvPr>
          <p:cNvSpPr txBox="1"/>
          <p:nvPr/>
        </p:nvSpPr>
        <p:spPr>
          <a:xfrm>
            <a:off x="1664110" y="5890343"/>
            <a:ext cx="1275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Pointwise Multiplication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54EDBE-731B-F50B-4649-C4C1F1B1003D}"/>
              </a:ext>
            </a:extLst>
          </p:cNvPr>
          <p:cNvSpPr txBox="1"/>
          <p:nvPr/>
        </p:nvSpPr>
        <p:spPr>
          <a:xfrm>
            <a:off x="2853564" y="5886437"/>
            <a:ext cx="1080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Pointwise Addition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089C8C1-EF19-9169-02C4-1EBE676FD674}"/>
              </a:ext>
            </a:extLst>
          </p:cNvPr>
          <p:cNvSpPr/>
          <p:nvPr/>
        </p:nvSpPr>
        <p:spPr>
          <a:xfrm>
            <a:off x="2053152" y="5472782"/>
            <a:ext cx="469562" cy="43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1C5B1CF-64CA-E047-9382-494435F03F7B}"/>
              </a:ext>
            </a:extLst>
          </p:cNvPr>
          <p:cNvSpPr/>
          <p:nvPr/>
        </p:nvSpPr>
        <p:spPr>
          <a:xfrm>
            <a:off x="3168401" y="5472782"/>
            <a:ext cx="469562" cy="4320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pic>
        <p:nvPicPr>
          <p:cNvPr id="61" name="Graphic 60" descr="Merger with solid fill">
            <a:extLst>
              <a:ext uri="{FF2B5EF4-FFF2-40B4-BE49-F238E27FC236}">
                <a16:creationId xmlns:a16="http://schemas.microsoft.com/office/drawing/2014/main" id="{1B32FCF1-6201-342D-7814-B33232A96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65055" y="5382426"/>
            <a:ext cx="914400" cy="61278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2E3A7EA-8772-6B3E-33AD-D61F7D91E0A1}"/>
              </a:ext>
            </a:extLst>
          </p:cNvPr>
          <p:cNvSpPr txBox="1"/>
          <p:nvPr/>
        </p:nvSpPr>
        <p:spPr>
          <a:xfrm>
            <a:off x="3772032" y="5874014"/>
            <a:ext cx="1485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Concatenation</a:t>
            </a:r>
          </a:p>
        </p:txBody>
      </p:sp>
      <p:pic>
        <p:nvPicPr>
          <p:cNvPr id="64" name="Graphic 63" descr="Fork In Road outline">
            <a:extLst>
              <a:ext uri="{FF2B5EF4-FFF2-40B4-BE49-F238E27FC236}">
                <a16:creationId xmlns:a16="http://schemas.microsoft.com/office/drawing/2014/main" id="{9FBCAD54-9B33-4BA7-2661-2EFB23B785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71328" y="5435747"/>
            <a:ext cx="488797" cy="48879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BE1A647-9FB1-990D-FC20-4C0248989327}"/>
              </a:ext>
            </a:extLst>
          </p:cNvPr>
          <p:cNvSpPr txBox="1"/>
          <p:nvPr/>
        </p:nvSpPr>
        <p:spPr>
          <a:xfrm>
            <a:off x="5090683" y="5873697"/>
            <a:ext cx="1080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192929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1" grpId="0" animBg="1"/>
      <p:bldP spid="34" grpId="0" animBg="1"/>
      <p:bldP spid="36" grpId="0" animBg="1"/>
      <p:bldP spid="38" grpId="0" animBg="1"/>
      <p:bldP spid="43" grpId="0" animBg="1"/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CBAB-81EC-72C4-BD4A-C8F011FA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Sequential Model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7F518BC8-C07D-78BF-A7E0-5AD729395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168759"/>
                  </p:ext>
                </p:extLst>
              </p:nvPr>
            </p:nvGraphicFramePr>
            <p:xfrm>
              <a:off x="1097280" y="2021114"/>
              <a:ext cx="9935029" cy="402640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15887">
                      <a:extLst>
                        <a:ext uri="{9D8B030D-6E8A-4147-A177-3AD203B41FA5}">
                          <a16:colId xmlns:a16="http://schemas.microsoft.com/office/drawing/2014/main" val="1788278061"/>
                        </a:ext>
                      </a:extLst>
                    </a:gridCol>
                    <a:gridCol w="5493656">
                      <a:extLst>
                        <a:ext uri="{9D8B030D-6E8A-4147-A177-3AD203B41FA5}">
                          <a16:colId xmlns:a16="http://schemas.microsoft.com/office/drawing/2014/main" val="1698718883"/>
                        </a:ext>
                      </a:extLst>
                    </a:gridCol>
                    <a:gridCol w="1420948">
                      <a:extLst>
                        <a:ext uri="{9D8B030D-6E8A-4147-A177-3AD203B41FA5}">
                          <a16:colId xmlns:a16="http://schemas.microsoft.com/office/drawing/2014/main" val="2869348674"/>
                        </a:ext>
                      </a:extLst>
                    </a:gridCol>
                    <a:gridCol w="1104538">
                      <a:extLst>
                        <a:ext uri="{9D8B030D-6E8A-4147-A177-3AD203B41FA5}">
                          <a16:colId xmlns:a16="http://schemas.microsoft.com/office/drawing/2014/main" val="3035243691"/>
                        </a:ext>
                      </a:extLst>
                    </a:gridCol>
                  </a:tblGrid>
                  <a:tr h="3460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Range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2086222"/>
                      </a:ext>
                    </a:extLst>
                  </a:tr>
                  <a:tr h="3460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Sequence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Number of plays to consider a sequence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[1, 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6638"/>
                      </a:ext>
                    </a:extLst>
                  </a:tr>
                  <a:tr h="3460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Sequential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Number of stacked RNN or LSTM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[1, 4]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3516923"/>
                      </a:ext>
                    </a:extLst>
                  </a:tr>
                  <a:tr h="3460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Recurrent 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Hidden states in sequential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[8, 102]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4045447"/>
                      </a:ext>
                    </a:extLst>
                  </a:tr>
                  <a:tr h="3460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 activation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(choice) Hidden state activation in RNN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[tanh, elu]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9330197"/>
                      </a:ext>
                    </a:extLst>
                  </a:tr>
                  <a:tr h="3460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 dropout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Fraction of units to drop from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[0.1, 0.25]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68841"/>
                      </a:ext>
                    </a:extLst>
                  </a:tr>
                  <a:tr h="3460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 rec dropout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Fraction of units to drop from recurrent states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[0.1, 0.35]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3367"/>
                      </a:ext>
                    </a:extLst>
                  </a:tr>
                  <a:tr h="3460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LSTM dropout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Fraction of units to drop from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[0.1, 0.25]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LSTM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208450"/>
                      </a:ext>
                    </a:extLst>
                  </a:tr>
                  <a:tr h="3460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Dense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Number of fully connected layers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[1, 2]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6228480"/>
                      </a:ext>
                    </a:extLst>
                  </a:tr>
                  <a:tr h="3460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Dense dropout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Fraction of dense units to drop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[0.1, 0.3]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837920"/>
                      </a:ext>
                    </a:extLst>
                  </a:tr>
                  <a:tr h="3460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Learning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Rate at which weights are updated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934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7F518BC8-C07D-78BF-A7E0-5AD729395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168759"/>
                  </p:ext>
                </p:extLst>
              </p:nvPr>
            </p:nvGraphicFramePr>
            <p:xfrm>
              <a:off x="1097280" y="2021114"/>
              <a:ext cx="9935029" cy="402640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15887">
                      <a:extLst>
                        <a:ext uri="{9D8B030D-6E8A-4147-A177-3AD203B41FA5}">
                          <a16:colId xmlns:a16="http://schemas.microsoft.com/office/drawing/2014/main" val="1788278061"/>
                        </a:ext>
                      </a:extLst>
                    </a:gridCol>
                    <a:gridCol w="5493656">
                      <a:extLst>
                        <a:ext uri="{9D8B030D-6E8A-4147-A177-3AD203B41FA5}">
                          <a16:colId xmlns:a16="http://schemas.microsoft.com/office/drawing/2014/main" val="1698718883"/>
                        </a:ext>
                      </a:extLst>
                    </a:gridCol>
                    <a:gridCol w="1420948">
                      <a:extLst>
                        <a:ext uri="{9D8B030D-6E8A-4147-A177-3AD203B41FA5}">
                          <a16:colId xmlns:a16="http://schemas.microsoft.com/office/drawing/2014/main" val="2869348674"/>
                        </a:ext>
                      </a:extLst>
                    </a:gridCol>
                    <a:gridCol w="1104538">
                      <a:extLst>
                        <a:ext uri="{9D8B030D-6E8A-4147-A177-3AD203B41FA5}">
                          <a16:colId xmlns:a16="http://schemas.microsoft.com/office/drawing/2014/main" val="303524369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Range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208622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Sequence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Number of plays to consider a sequence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[1, 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66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Sequential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Number of stacked RNN or LSTM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[1, 4]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351692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Recurrent 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Hidden states in sequential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[8, 102]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40454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 activation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(choice) Hidden state activation in RNN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[tanh, elu]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93301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 dropout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Fraction of units to drop from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[0.1, 0.25]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2688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 rec dropout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Fraction of units to drop from recurrent states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[0.1, 0.35]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336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LSTM dropout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Fraction of units to drop from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[0.1, 0.25]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LSTM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2084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Dense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Number of fully connected layers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[1, 2]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62284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Dense dropout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Fraction of dense units to drop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[0.1, 0.3]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837920"/>
                      </a:ext>
                    </a:extLst>
                  </a:tr>
                  <a:tr h="3688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Learning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Rate at which weights are updated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2321" t="-1006897" r="-7946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9345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97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4047B-D165-4D15-4BFF-D1D71DDE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Details –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982A4-1CBD-4810-57B5-21CE2DA6C7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861" y="2246087"/>
                <a:ext cx="7568519" cy="492215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Treat each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an individual play call</a:t>
                </a:r>
              </a:p>
              <a:p>
                <a:pPr lvl="1"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design matrix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features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Define a column vector of coefficients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At each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the probability the response belongs to the positive class (pass) is given by: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Use gradient descent to train parameters: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Binary cross entropy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Update parameters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>
                  <a:buFont typeface="Wingdings" pitchFamily="2" charset="2"/>
                  <a:buChar char="q"/>
                </a:pPr>
                <a:endParaRPr lang="en-US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982A4-1CBD-4810-57B5-21CE2DA6C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861" y="2246087"/>
                <a:ext cx="7568519" cy="4922154"/>
              </a:xfrm>
              <a:blipFill>
                <a:blip r:embed="rId2"/>
                <a:stretch>
                  <a:fillRect l="-1675" t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1A8627A-AD3B-4C8A-6638-486F0F100830}"/>
              </a:ext>
            </a:extLst>
          </p:cNvPr>
          <p:cNvGrpSpPr/>
          <p:nvPr/>
        </p:nvGrpSpPr>
        <p:grpSpPr>
          <a:xfrm>
            <a:off x="7899410" y="2873343"/>
            <a:ext cx="3680823" cy="2637004"/>
            <a:chOff x="6778171" y="3614057"/>
            <a:chExt cx="1175658" cy="914400"/>
          </a:xfrm>
        </p:grpSpPr>
        <p:cxnSp>
          <p:nvCxnSpPr>
            <p:cNvPr id="5" name="Curved Connector 4">
              <a:extLst>
                <a:ext uri="{FF2B5EF4-FFF2-40B4-BE49-F238E27FC236}">
                  <a16:creationId xmlns:a16="http://schemas.microsoft.com/office/drawing/2014/main" id="{A02D232D-C9A5-DBE8-C2AB-8FB634124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171" y="3706586"/>
              <a:ext cx="1059543" cy="821871"/>
            </a:xfrm>
            <a:prstGeom prst="curvedConnector3">
              <a:avLst>
                <a:gd name="adj1" fmla="val 52953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10F5F2-F9C7-76EB-E700-51A7A69E381E}"/>
                </a:ext>
              </a:extLst>
            </p:cNvPr>
            <p:cNvCxnSpPr/>
            <p:nvPr/>
          </p:nvCxnSpPr>
          <p:spPr>
            <a:xfrm>
              <a:off x="6778171" y="3614057"/>
              <a:ext cx="0" cy="91440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632C20-7BA0-D238-6A15-54A5FBAF0C93}"/>
                </a:ext>
              </a:extLst>
            </p:cNvPr>
            <p:cNvCxnSpPr/>
            <p:nvPr/>
          </p:nvCxnSpPr>
          <p:spPr>
            <a:xfrm>
              <a:off x="6778171" y="4528457"/>
              <a:ext cx="117565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A7E8-86B6-CAC5-A330-526925B5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88203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Model Details – GBDT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811FF-42F4-AA29-5016-D163BAEA1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110" y="2022175"/>
            <a:ext cx="6743586" cy="407488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Uses decision trees as base estimators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Partitions feature space into subregions in order to separate target classes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Makes locally optimal decision at each stage (greedy optimization)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Predictions made by majority voting in leaf nodes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Individual decision trees are known as weak learners: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High amount of variance in predictions based on training sample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High tendency to overfit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GBDT uses an iterative ensemble of decision trees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Each tree corrects the mistakes of its predecessor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90E4FD-10C0-648D-1DCC-44451B4BAF94}"/>
              </a:ext>
            </a:extLst>
          </p:cNvPr>
          <p:cNvSpPr/>
          <p:nvPr/>
        </p:nvSpPr>
        <p:spPr>
          <a:xfrm>
            <a:off x="2589348" y="2209799"/>
            <a:ext cx="1396081" cy="8358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Root</a:t>
            </a:r>
            <a:r>
              <a:rPr lang="en-US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1575AF-1C67-F0C1-F097-4B2D3E96E3B8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240328" y="3045680"/>
            <a:ext cx="1047061" cy="581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823BA2-DC4F-6E6A-AF37-30DE957736C0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3287389" y="3045680"/>
            <a:ext cx="1081760" cy="5823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2884D9-17C6-E9F8-AB96-91561D488A90}"/>
              </a:ext>
            </a:extLst>
          </p:cNvPr>
          <p:cNvSpPr/>
          <p:nvPr/>
        </p:nvSpPr>
        <p:spPr>
          <a:xfrm>
            <a:off x="1542287" y="3627164"/>
            <a:ext cx="1396081" cy="8358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1919 Pass, 996 Run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552A43-C9E7-8F21-50FC-CB58ED8BCFB9}"/>
              </a:ext>
            </a:extLst>
          </p:cNvPr>
          <p:cNvSpPr/>
          <p:nvPr/>
        </p:nvSpPr>
        <p:spPr>
          <a:xfrm>
            <a:off x="3671108" y="3628057"/>
            <a:ext cx="1396081" cy="8358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7543 Pass, 5593 Run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37330-DA7B-F8D1-755F-E85FD5696D3B}"/>
              </a:ext>
            </a:extLst>
          </p:cNvPr>
          <p:cNvSpPr txBox="1"/>
          <p:nvPr/>
        </p:nvSpPr>
        <p:spPr>
          <a:xfrm>
            <a:off x="1120426" y="3056045"/>
            <a:ext cx="1708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Secs Remaining &lt; 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7F04F-716B-A7FD-EA35-967E09B2E951}"/>
              </a:ext>
            </a:extLst>
          </p:cNvPr>
          <p:cNvSpPr txBox="1"/>
          <p:nvPr/>
        </p:nvSpPr>
        <p:spPr>
          <a:xfrm>
            <a:off x="3613052" y="3047267"/>
            <a:ext cx="1798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Secs Remaining &gt;= 250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3B29C2-E504-D71E-33BE-D7398FEC3D86}"/>
              </a:ext>
            </a:extLst>
          </p:cNvPr>
          <p:cNvSpPr/>
          <p:nvPr/>
        </p:nvSpPr>
        <p:spPr>
          <a:xfrm>
            <a:off x="2589347" y="5134809"/>
            <a:ext cx="1396081" cy="8358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257 Pass, 696 Run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727638-1B86-B8EB-805C-8AABEEC9D2D1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240328" y="4463046"/>
            <a:ext cx="1047060" cy="671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32F8AB3-D358-020D-976D-7E618F4407B2}"/>
              </a:ext>
            </a:extLst>
          </p:cNvPr>
          <p:cNvSpPr/>
          <p:nvPr/>
        </p:nvSpPr>
        <p:spPr>
          <a:xfrm>
            <a:off x="469902" y="5134808"/>
            <a:ext cx="1396081" cy="8358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1662 Pass, 300 Run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8DB215-33E5-CB56-2B4E-9B1DF9F364F5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1167943" y="4463046"/>
            <a:ext cx="1072385" cy="671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20076B-2157-87B3-B68B-AF3ECB79E84D}"/>
              </a:ext>
            </a:extLst>
          </p:cNvPr>
          <p:cNvSpPr txBox="1"/>
          <p:nvPr/>
        </p:nvSpPr>
        <p:spPr>
          <a:xfrm>
            <a:off x="734375" y="4495963"/>
            <a:ext cx="1098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Score diff &lt;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4838A-A522-097F-7B0D-DD2B25338193}"/>
              </a:ext>
            </a:extLst>
          </p:cNvPr>
          <p:cNvSpPr txBox="1"/>
          <p:nvPr/>
        </p:nvSpPr>
        <p:spPr>
          <a:xfrm>
            <a:off x="2621539" y="4481449"/>
            <a:ext cx="1187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Score diff &gt;= 0</a:t>
            </a:r>
          </a:p>
        </p:txBody>
      </p:sp>
    </p:spTree>
    <p:extLst>
      <p:ext uri="{BB962C8B-B14F-4D97-AF65-F5344CB8AC3E}">
        <p14:creationId xmlns:p14="http://schemas.microsoft.com/office/powerpoint/2010/main" val="425597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/>
      <p:bldP spid="11" grpId="0"/>
      <p:bldP spid="12" grpId="0" animBg="1"/>
      <p:bldP spid="14" grpId="0" animBg="1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16C2F-C02D-AFB7-BF98-50EA1FD1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GBDT Model Training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EBFB818B-CDAD-0E28-5981-EEDD53102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5565" y="1983623"/>
                <a:ext cx="7363057" cy="457566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denote the log odds of the response i.e.,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𝑝𝑎𝑠𝑠𝑒𝑠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𝑟𝑢𝑛𝑠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Define a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Implement a gradient descent algorithm: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Determine initial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Update model,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612648" lvl="2" indent="-228600">
                  <a:buFont typeface="+mj-lt"/>
                  <a:buAutoNum type="arabicPeriod"/>
                </a:pPr>
                <a:r>
                  <a:rPr lang="en-US" sz="1400" dirty="0"/>
                  <a:t>Find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 )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1400" dirty="0"/>
              </a:p>
              <a:p>
                <a:pPr marL="612648" lvl="2" indent="-228600">
                  <a:buFont typeface="+mj-lt"/>
                  <a:buAutoNum type="arabicPeriod"/>
                </a:pPr>
                <a:r>
                  <a:rPr lang="en-US" sz="1400" dirty="0"/>
                  <a:t>Fit decision tree using features and residuals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612648" lvl="2" indent="-228600">
                  <a:buFont typeface="+mj-lt"/>
                  <a:buAutoNum type="arabicPeriod"/>
                </a:pPr>
                <a:r>
                  <a:rPr lang="en-US" sz="1400" dirty="0"/>
                  <a:t>Calculate outputs in new decision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sz="1400" dirty="0"/>
              </a:p>
              <a:p>
                <a:pPr marL="612648" lvl="2" indent="-228600">
                  <a:buFont typeface="+mj-lt"/>
                  <a:buAutoNum type="arabicPeriod"/>
                </a:pPr>
                <a:r>
                  <a:rPr lang="en-US" sz="1400" dirty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EBFB818B-CDAD-0E28-5981-EEDD53102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5565" y="1983623"/>
                <a:ext cx="7363057" cy="4575664"/>
              </a:xfrm>
              <a:blipFill>
                <a:blip r:embed="rId2"/>
                <a:stretch>
                  <a:fillRect l="-1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676F85-2E4D-DB65-1CDA-0BF2EECA1E93}"/>
              </a:ext>
            </a:extLst>
          </p:cNvPr>
          <p:cNvGrpSpPr/>
          <p:nvPr/>
        </p:nvGrpSpPr>
        <p:grpSpPr>
          <a:xfrm>
            <a:off x="7924800" y="2553810"/>
            <a:ext cx="3426782" cy="3030541"/>
            <a:chOff x="7728898" y="2247336"/>
            <a:chExt cx="3426782" cy="3030541"/>
          </a:xfrm>
        </p:grpSpPr>
        <p:pic>
          <p:nvPicPr>
            <p:cNvPr id="10" name="Content Placeholder 9" descr="Deciduous tree outline">
              <a:extLst>
                <a:ext uri="{FF2B5EF4-FFF2-40B4-BE49-F238E27FC236}">
                  <a16:creationId xmlns:a16="http://schemas.microsoft.com/office/drawing/2014/main" id="{82407101-AD46-1534-775F-F67F20216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54235" y="2247336"/>
              <a:ext cx="1001445" cy="1001445"/>
            </a:xfrm>
            <a:prstGeom prst="rect">
              <a:avLst/>
            </a:prstGeom>
          </p:spPr>
        </p:pic>
        <p:pic>
          <p:nvPicPr>
            <p:cNvPr id="18" name="Graphic 17" descr="Scatterplot with solid fill">
              <a:extLst>
                <a:ext uri="{FF2B5EF4-FFF2-40B4-BE49-F238E27FC236}">
                  <a16:creationId xmlns:a16="http://schemas.microsoft.com/office/drawing/2014/main" id="{8940AAAC-FAEE-95C6-977C-16ACC392C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8898" y="2247336"/>
              <a:ext cx="1001445" cy="1001445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5F38600-B570-FD90-E163-0937280A6FEF}"/>
                </a:ext>
              </a:extLst>
            </p:cNvPr>
            <p:cNvCxnSpPr>
              <a:stCxn id="18" idx="3"/>
              <a:endCxn id="10" idx="1"/>
            </p:cNvCxnSpPr>
            <p:nvPr/>
          </p:nvCxnSpPr>
          <p:spPr>
            <a:xfrm>
              <a:off x="8730343" y="2748059"/>
              <a:ext cx="1423892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69F4C8-0484-B632-FC10-0BA77010D1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0343" y="2919103"/>
              <a:ext cx="1423892" cy="1352934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Graphic 24" descr="Statistics with solid fill">
              <a:extLst>
                <a:ext uri="{FF2B5EF4-FFF2-40B4-BE49-F238E27FC236}">
                  <a16:creationId xmlns:a16="http://schemas.microsoft.com/office/drawing/2014/main" id="{3D777917-E9CF-1478-5AFB-57B7A1570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72421" y="4272037"/>
              <a:ext cx="1005840" cy="100584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0DE230-2230-D755-268F-E23191AFDC85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 flipV="1">
              <a:off x="8778261" y="4772559"/>
              <a:ext cx="1375974" cy="2398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" name="Content Placeholder 9" descr="Deciduous tree outline">
              <a:extLst>
                <a:ext uri="{FF2B5EF4-FFF2-40B4-BE49-F238E27FC236}">
                  <a16:creationId xmlns:a16="http://schemas.microsoft.com/office/drawing/2014/main" id="{02DAA113-376D-ECDB-6BCA-B2C000A40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54235" y="4271836"/>
              <a:ext cx="1001445" cy="1001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262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805A-9B21-54F0-BF5A-A288844D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Baseline Model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2F05370-A436-72D1-CD29-715D12CAE92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19842989"/>
                  </p:ext>
                </p:extLst>
              </p:nvPr>
            </p:nvGraphicFramePr>
            <p:xfrm>
              <a:off x="883761" y="2524761"/>
              <a:ext cx="10485437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36523">
                      <a:extLst>
                        <a:ext uri="{9D8B030D-6E8A-4147-A177-3AD203B41FA5}">
                          <a16:colId xmlns:a16="http://schemas.microsoft.com/office/drawing/2014/main" val="2037147288"/>
                        </a:ext>
                      </a:extLst>
                    </a:gridCol>
                    <a:gridCol w="5425282">
                      <a:extLst>
                        <a:ext uri="{9D8B030D-6E8A-4147-A177-3AD203B41FA5}">
                          <a16:colId xmlns:a16="http://schemas.microsoft.com/office/drawing/2014/main" val="154399966"/>
                        </a:ext>
                      </a:extLst>
                    </a:gridCol>
                    <a:gridCol w="1465943">
                      <a:extLst>
                        <a:ext uri="{9D8B030D-6E8A-4147-A177-3AD203B41FA5}">
                          <a16:colId xmlns:a16="http://schemas.microsoft.com/office/drawing/2014/main" val="974549441"/>
                        </a:ext>
                      </a:extLst>
                    </a:gridCol>
                    <a:gridCol w="1657689">
                      <a:extLst>
                        <a:ext uri="{9D8B030D-6E8A-4147-A177-3AD203B41FA5}">
                          <a16:colId xmlns:a16="http://schemas.microsoft.com/office/drawing/2014/main" val="19286815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2762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Estimators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Number of iterations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[100, 500]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GBDT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9949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Subsample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Fraction of sample to consider for each tree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[0.5, 1.0]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GBDT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691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Min samples split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Min number of samples needed to split a 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[2, 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GBDT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6127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Min sample leaf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Min number of samples needed in each leaf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[1, 10]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GBDT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508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depth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Max number of consecutive branches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[1, 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GBDT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4565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Ratio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Proportion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penalty to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[0, 1]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Logistic Regr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53842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2F05370-A436-72D1-CD29-715D12CAE92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19842989"/>
                  </p:ext>
                </p:extLst>
              </p:nvPr>
            </p:nvGraphicFramePr>
            <p:xfrm>
              <a:off x="883761" y="2524761"/>
              <a:ext cx="10485437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36523">
                      <a:extLst>
                        <a:ext uri="{9D8B030D-6E8A-4147-A177-3AD203B41FA5}">
                          <a16:colId xmlns:a16="http://schemas.microsoft.com/office/drawing/2014/main" val="2037147288"/>
                        </a:ext>
                      </a:extLst>
                    </a:gridCol>
                    <a:gridCol w="5425282">
                      <a:extLst>
                        <a:ext uri="{9D8B030D-6E8A-4147-A177-3AD203B41FA5}">
                          <a16:colId xmlns:a16="http://schemas.microsoft.com/office/drawing/2014/main" val="154399966"/>
                        </a:ext>
                      </a:extLst>
                    </a:gridCol>
                    <a:gridCol w="1465943">
                      <a:extLst>
                        <a:ext uri="{9D8B030D-6E8A-4147-A177-3AD203B41FA5}">
                          <a16:colId xmlns:a16="http://schemas.microsoft.com/office/drawing/2014/main" val="974549441"/>
                        </a:ext>
                      </a:extLst>
                    </a:gridCol>
                    <a:gridCol w="1657689">
                      <a:extLst>
                        <a:ext uri="{9D8B030D-6E8A-4147-A177-3AD203B41FA5}">
                          <a16:colId xmlns:a16="http://schemas.microsoft.com/office/drawing/2014/main" val="19286815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2762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Estimators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Number of iterations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[100, 500]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GBDT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9949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Subsample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(float) Fraction of sample to consider for each tree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[0.5, 1.0]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GBDT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691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Min samples split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Min number of samples needed to split a 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[2, 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GBDT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6127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Min sample leaf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Min number of samples needed in each leaf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[1, 10]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GBDT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4508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depth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(int) Max number of consecutive branches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[1, 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GBDT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4565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4" t="-617241" r="-44183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981" t="-617241" r="-5794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[0, 1]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Logistic Regr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53842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02936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88321-2959-1323-F0B1-E7F1B2E5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Tuning Algorithm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Soundwave with solid fill">
            <a:extLst>
              <a:ext uri="{FF2B5EF4-FFF2-40B4-BE49-F238E27FC236}">
                <a16:creationId xmlns:a16="http://schemas.microsoft.com/office/drawing/2014/main" id="{B349BC62-58AB-B1E2-CAD7-4FBF4CA4F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723" y="2665969"/>
            <a:ext cx="2647734" cy="2647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35D53E1-BDBD-4582-636D-92FA7FC7D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8457" y="2070675"/>
                <a:ext cx="8771507" cy="4132916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Hyperband Search Algorithm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Way to conduct exhaustive search with efficient use of computational resources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Allocates more resources to models promising models in their early stages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Builds off successive halving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Problem: Tradeoff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(budget per combination)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(number of combinations) 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Addresses this issue by testing different numbers of combinations for a fixed budget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 max/min iterations that can be allocated to a single combination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Outer loop: choose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Inner loop: run successive halving on fixed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 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Each inner loop (bracket) tests different tradeoffs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35D53E1-BDBD-4582-636D-92FA7FC7D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8457" y="2070675"/>
                <a:ext cx="8771507" cy="4132916"/>
              </a:xfrm>
              <a:blipFill>
                <a:blip r:embed="rId4"/>
                <a:stretch>
                  <a:fillRect l="-1447" t="-613" r="-1158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590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CA476-7E6F-AB05-814F-AC416EDA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Performance Metrics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170C04-7974-CC2E-F002-E2C478D8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86" y="2108201"/>
            <a:ext cx="6939562" cy="376089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Binary accuracy is a relevant measure in this context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Only slight class imbalance (60-40)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Identifying negative class (runs) is just as important as positive class (passes)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Receiver operating characteristic (ROC) curve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Plots the true positive rate (TPR) against the false positive rate (FPR) at various thresholds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Area under this curve (ROC-AUC) indicate ability to distinguish classes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Model selection scheme: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For each model type, select best 20 performers on validation set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Retrain and evaluate each of these selected models on test set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Choose best performing model of each type for reporting    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93EA11-8A97-34EA-658E-0939BB4A9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34647" y="2266688"/>
            <a:ext cx="4225921" cy="33527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72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B591-7633-2C6F-3991-DEC05457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Validation Results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F11A6D1-F1DB-F4D7-4AB3-1A0D1F978A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0403208"/>
              </p:ext>
            </p:extLst>
          </p:nvPr>
        </p:nvGraphicFramePr>
        <p:xfrm>
          <a:off x="361586" y="2207949"/>
          <a:ext cx="566928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3B79AEE-12C1-D5A7-8118-A41A2A29EC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904816"/>
              </p:ext>
            </p:extLst>
          </p:nvPr>
        </p:nvGraphicFramePr>
        <p:xfrm>
          <a:off x="6031562" y="2207949"/>
          <a:ext cx="566928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655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ED95-3575-F711-F17B-743041FA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Selected Hyperparameters – Sequential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63616-6ABE-2C6B-D8B2-F6315D2BD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837330"/>
              </p:ext>
            </p:extLst>
          </p:nvPr>
        </p:nvGraphicFramePr>
        <p:xfrm>
          <a:off x="756598" y="2494342"/>
          <a:ext cx="5187726" cy="329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3863">
                  <a:extLst>
                    <a:ext uri="{9D8B030D-6E8A-4147-A177-3AD203B41FA5}">
                      <a16:colId xmlns:a16="http://schemas.microsoft.com/office/drawing/2014/main" val="494940439"/>
                    </a:ext>
                  </a:extLst>
                </a:gridCol>
                <a:gridCol w="2593863">
                  <a:extLst>
                    <a:ext uri="{9D8B030D-6E8A-4147-A177-3AD203B41FA5}">
                      <a16:colId xmlns:a16="http://schemas.microsoft.com/office/drawing/2014/main" val="482234153"/>
                    </a:ext>
                  </a:extLst>
                </a:gridCol>
              </a:tblGrid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36427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Sequence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76235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Sequential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85487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750059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Dense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853041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Dense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78289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RNN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64736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Recurrent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866302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740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C4DA19-0FB7-7223-5E6D-85D5B1E64611}"/>
              </a:ext>
            </a:extLst>
          </p:cNvPr>
          <p:cNvSpPr txBox="1"/>
          <p:nvPr/>
        </p:nvSpPr>
        <p:spPr>
          <a:xfrm>
            <a:off x="3018971" y="2086828"/>
            <a:ext cx="258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0E9F4-0AC7-BCC5-D6AE-8E42111F6417}"/>
              </a:ext>
            </a:extLst>
          </p:cNvPr>
          <p:cNvSpPr txBox="1"/>
          <p:nvPr/>
        </p:nvSpPr>
        <p:spPr>
          <a:xfrm>
            <a:off x="8577942" y="2086828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B6A52C1-F1E0-1A71-F90A-D433A2F0AE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3679654"/>
              </p:ext>
            </p:extLst>
          </p:nvPr>
        </p:nvGraphicFramePr>
        <p:xfrm>
          <a:off x="6366369" y="2494342"/>
          <a:ext cx="5187726" cy="292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3863">
                  <a:extLst>
                    <a:ext uri="{9D8B030D-6E8A-4147-A177-3AD203B41FA5}">
                      <a16:colId xmlns:a16="http://schemas.microsoft.com/office/drawing/2014/main" val="494940439"/>
                    </a:ext>
                  </a:extLst>
                </a:gridCol>
                <a:gridCol w="2593863">
                  <a:extLst>
                    <a:ext uri="{9D8B030D-6E8A-4147-A177-3AD203B41FA5}">
                      <a16:colId xmlns:a16="http://schemas.microsoft.com/office/drawing/2014/main" val="482234153"/>
                    </a:ext>
                  </a:extLst>
                </a:gridCol>
              </a:tblGrid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36427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Sequence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76235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Sequential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85487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750059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Dense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853041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Dense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78289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LSTM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64736"/>
                  </a:ext>
                </a:extLst>
              </a:tr>
              <a:tr h="322424"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74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20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426B45-4C4F-4D52-8537-76E9A5B8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E5E04-CA2C-EC87-C407-57305BFD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Background – Domain Context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117E1C-E964-4433-B1A8-BB2301D0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lose up of chess pieces">
            <a:extLst>
              <a:ext uri="{FF2B5EF4-FFF2-40B4-BE49-F238E27FC236}">
                <a16:creationId xmlns:a16="http://schemas.microsoft.com/office/drawing/2014/main" id="{A5FFC3A2-BC08-595E-6E60-F98B3FC68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8" r="18193" b="-3"/>
          <a:stretch/>
        </p:blipFill>
        <p:spPr>
          <a:xfrm>
            <a:off x="1161535" y="2108200"/>
            <a:ext cx="3495807" cy="36006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EB90-F362-DA2A-E3FC-83909559D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7" y="2108201"/>
            <a:ext cx="5846063" cy="37608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/>
              <a:t> Gameplay is done in a sequence of instances (plays) each with a binary outcome (run or pass)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/>
              <a:t> Between plays, offensive and defensive teams reposition and strategize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/>
              <a:t> Strategy is guided by the predicted course of action the opposition will take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/>
              <a:t> Significant competitive advantage gained by accurate predictions 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/>
              <a:t> Several factors influence play call decisions: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/>
              <a:t> Formation and personnel groups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/>
              <a:t> In game context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q"/>
            </a:pPr>
            <a:r>
              <a:rPr lang="en-US" sz="1500"/>
              <a:t> Historical tendencies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E6FB20-7663-466F-A928-9371C34F9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427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381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0235-33AF-BC98-EFB6-CF7A3E9D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Selected Hyperparameters – Baseline Models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97D4201F-91F1-6E67-8C86-D6CA4A6B1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4730516"/>
              </p:ext>
            </p:extLst>
          </p:nvPr>
        </p:nvGraphicFramePr>
        <p:xfrm>
          <a:off x="1150982" y="2579696"/>
          <a:ext cx="4945018" cy="32115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72509">
                  <a:extLst>
                    <a:ext uri="{9D8B030D-6E8A-4147-A177-3AD203B41FA5}">
                      <a16:colId xmlns:a16="http://schemas.microsoft.com/office/drawing/2014/main" val="494940439"/>
                    </a:ext>
                  </a:extLst>
                </a:gridCol>
                <a:gridCol w="2472509">
                  <a:extLst>
                    <a:ext uri="{9D8B030D-6E8A-4147-A177-3AD203B41FA5}">
                      <a16:colId xmlns:a16="http://schemas.microsoft.com/office/drawing/2014/main" val="482234153"/>
                    </a:ext>
                  </a:extLst>
                </a:gridCol>
              </a:tblGrid>
              <a:tr h="535251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36427"/>
                  </a:ext>
                </a:extLst>
              </a:tr>
              <a:tr h="535251">
                <a:tc>
                  <a:txBody>
                    <a:bodyPr/>
                    <a:lstStyle/>
                    <a:p>
                      <a:r>
                        <a:rPr lang="en-US" dirty="0"/>
                        <a:t>Estimators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76235"/>
                  </a:ext>
                </a:extLst>
              </a:tr>
              <a:tr h="535251">
                <a:tc>
                  <a:txBody>
                    <a:bodyPr/>
                    <a:lstStyle/>
                    <a:p>
                      <a:r>
                        <a:rPr lang="en-US" dirty="0"/>
                        <a:t>Subsample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85487"/>
                  </a:ext>
                </a:extLst>
              </a:tr>
              <a:tr h="535251">
                <a:tc>
                  <a:txBody>
                    <a:bodyPr/>
                    <a:lstStyle/>
                    <a:p>
                      <a:r>
                        <a:rPr lang="en-US" dirty="0"/>
                        <a:t>Min samples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750059"/>
                  </a:ext>
                </a:extLst>
              </a:tr>
              <a:tr h="535251">
                <a:tc>
                  <a:txBody>
                    <a:bodyPr/>
                    <a:lstStyle/>
                    <a:p>
                      <a:r>
                        <a:rPr lang="en-US" dirty="0"/>
                        <a:t>Min samples 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853041"/>
                  </a:ext>
                </a:extLst>
              </a:tr>
              <a:tr h="535251">
                <a:tc>
                  <a:txBody>
                    <a:bodyPr/>
                    <a:lstStyle/>
                    <a:p>
                      <a:r>
                        <a:rPr lang="en-US" dirty="0"/>
                        <a:t>Max 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782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86580A0-1BFD-96C4-3DB9-52FC2D8613F7}"/>
              </a:ext>
            </a:extLst>
          </p:cNvPr>
          <p:cNvSpPr txBox="1"/>
          <p:nvPr/>
        </p:nvSpPr>
        <p:spPr>
          <a:xfrm>
            <a:off x="3236686" y="2156502"/>
            <a:ext cx="258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GBDT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2F957D33-1B78-AFC0-1810-6523E102F0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0088509"/>
                  </p:ext>
                </p:extLst>
              </p:nvPr>
            </p:nvGraphicFramePr>
            <p:xfrm>
              <a:off x="6444342" y="2579696"/>
              <a:ext cx="4596676" cy="106339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298338">
                      <a:extLst>
                        <a:ext uri="{9D8B030D-6E8A-4147-A177-3AD203B41FA5}">
                          <a16:colId xmlns:a16="http://schemas.microsoft.com/office/drawing/2014/main" val="1218143025"/>
                        </a:ext>
                      </a:extLst>
                    </a:gridCol>
                    <a:gridCol w="2298338">
                      <a:extLst>
                        <a:ext uri="{9D8B030D-6E8A-4147-A177-3AD203B41FA5}">
                          <a16:colId xmlns:a16="http://schemas.microsoft.com/office/drawing/2014/main" val="2446844618"/>
                        </a:ext>
                      </a:extLst>
                    </a:gridCol>
                  </a:tblGrid>
                  <a:tr h="53169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7874542"/>
                      </a:ext>
                    </a:extLst>
                  </a:tr>
                  <a:tr h="53169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0.6103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9602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2F957D33-1B78-AFC0-1810-6523E102F0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0088509"/>
                  </p:ext>
                </p:extLst>
              </p:nvPr>
            </p:nvGraphicFramePr>
            <p:xfrm>
              <a:off x="6444342" y="2579696"/>
              <a:ext cx="4596676" cy="106339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298338">
                      <a:extLst>
                        <a:ext uri="{9D8B030D-6E8A-4147-A177-3AD203B41FA5}">
                          <a16:colId xmlns:a16="http://schemas.microsoft.com/office/drawing/2014/main" val="1218143025"/>
                        </a:ext>
                      </a:extLst>
                    </a:gridCol>
                    <a:gridCol w="2298338">
                      <a:extLst>
                        <a:ext uri="{9D8B030D-6E8A-4147-A177-3AD203B41FA5}">
                          <a16:colId xmlns:a16="http://schemas.microsoft.com/office/drawing/2014/main" val="2446844618"/>
                        </a:ext>
                      </a:extLst>
                    </a:gridCol>
                  </a:tblGrid>
                  <a:tr h="53169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7874542"/>
                      </a:ext>
                    </a:extLst>
                  </a:tr>
                  <a:tr h="531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" t="-104762" r="-100549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0.6103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9602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F4CC670-8EA4-AB48-BA18-113A87E5D51E}"/>
              </a:ext>
            </a:extLst>
          </p:cNvPr>
          <p:cNvSpPr txBox="1"/>
          <p:nvPr/>
        </p:nvSpPr>
        <p:spPr>
          <a:xfrm>
            <a:off x="7772400" y="2156502"/>
            <a:ext cx="258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0845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AF1CC-2298-F614-E60A-39B480F6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 Application – Red Zone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8ACC9063-37B8-584A-AE6D-5C97C1D46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274" y="2029313"/>
            <a:ext cx="5622966" cy="417116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Want to test best model’s capability when: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Play call isn’t obvious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Play call is in a critical situation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Red zone: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Plays that occur within 20 yards of the goal line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Critical for success and not obvious (54% pass)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Experiment: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Train model on all observations for weeks 1-12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Evaluate on 1416 red zone play calls in test split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0.82 accuracy and 0.91 ROC-AUC on all RZ play calls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56713DC-823C-630D-DA7D-F625959209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922228"/>
              </p:ext>
            </p:extLst>
          </p:nvPr>
        </p:nvGraphicFramePr>
        <p:xfrm>
          <a:off x="162024" y="2072855"/>
          <a:ext cx="5622966" cy="3760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788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E3C25-8D9B-096F-3F45-112496E4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Discussion – Takeaways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7B5412-D504-9A09-95EF-D43C226F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313" y="2054333"/>
            <a:ext cx="6437367" cy="376089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Lights On with solid fill">
            <a:extLst>
              <a:ext uri="{FF2B5EF4-FFF2-40B4-BE49-F238E27FC236}">
                <a16:creationId xmlns:a16="http://schemas.microsoft.com/office/drawing/2014/main" id="{6BA7E3A4-1F73-E94E-A0D5-8B9D6D467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920" y="2248113"/>
            <a:ext cx="3144043" cy="31440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568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6037-B243-EBE5-1DF7-7FD57256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 –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C9C4DA-FA9F-1D71-D1B3-BAD9ABCC3A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5767977" cy="3760891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Supervised machine learning involves teaching a computer to learn underlying patterns in labeled examples in order to map unseen inputs to outputs 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In reality, an NFL coach uses: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Experience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Labeled sample data from an entire NFL season (2019-2020)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Intuition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Machine learning algorithm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Deep learning is a domain of algorithms loosely resembling a biological brain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Recurrent Neural Networks (RNNs) and Long Short-Term Memory Networks (LSTM) are specifically designed for use with sequential data  </a:t>
                </a:r>
              </a:p>
              <a:p>
                <a:pPr lvl="1">
                  <a:buFont typeface="Wingdings" pitchFamily="2" charset="2"/>
                  <a:buChar char="q"/>
                </a:pPr>
                <a:endParaRPr lang="en-US" dirty="0"/>
              </a:p>
              <a:p>
                <a:pPr lvl="1">
                  <a:buFont typeface="Wingdings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C9C4DA-FA9F-1D71-D1B3-BAD9ABCC3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5767977" cy="3760891"/>
              </a:xfrm>
              <a:blipFill>
                <a:blip r:embed="rId2"/>
                <a:stretch>
                  <a:fillRect l="-2198" t="-673" r="-2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A8CFFC1C-33C9-E1FD-A47A-FED6CF69E003}"/>
              </a:ext>
            </a:extLst>
          </p:cNvPr>
          <p:cNvGrpSpPr/>
          <p:nvPr/>
        </p:nvGrpSpPr>
        <p:grpSpPr>
          <a:xfrm>
            <a:off x="7410995" y="2689617"/>
            <a:ext cx="4049485" cy="2598058"/>
            <a:chOff x="5867400" y="4996768"/>
            <a:chExt cx="1865812" cy="11606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78685B2-7845-6034-7C94-DD920E462565}"/>
                </a:ext>
              </a:extLst>
            </p:cNvPr>
            <p:cNvSpPr/>
            <p:nvPr/>
          </p:nvSpPr>
          <p:spPr>
            <a:xfrm>
              <a:off x="5867400" y="500609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41E244E-2AE0-FCCB-F187-6C2B12083D8F}"/>
                </a:ext>
              </a:extLst>
            </p:cNvPr>
            <p:cNvSpPr/>
            <p:nvPr/>
          </p:nvSpPr>
          <p:spPr>
            <a:xfrm>
              <a:off x="5867400" y="5449868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E78EE5-BC4F-F7BE-5BC3-936DDD4BF720}"/>
                </a:ext>
              </a:extLst>
            </p:cNvPr>
            <p:cNvSpPr/>
            <p:nvPr/>
          </p:nvSpPr>
          <p:spPr>
            <a:xfrm>
              <a:off x="5867400" y="58831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FB8312-6CAE-3F4D-9232-9A1DE3322409}"/>
                </a:ext>
              </a:extLst>
            </p:cNvPr>
            <p:cNvSpPr/>
            <p:nvPr/>
          </p:nvSpPr>
          <p:spPr>
            <a:xfrm>
              <a:off x="6442166" y="4996768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E9DC4E-8C63-574A-DF3E-AD6C7B031FB6}"/>
                </a:ext>
              </a:extLst>
            </p:cNvPr>
            <p:cNvSpPr/>
            <p:nvPr/>
          </p:nvSpPr>
          <p:spPr>
            <a:xfrm>
              <a:off x="6446520" y="544054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85E5BC-B108-E512-C302-C4F8EABFA251}"/>
                </a:ext>
              </a:extLst>
            </p:cNvPr>
            <p:cNvSpPr/>
            <p:nvPr/>
          </p:nvSpPr>
          <p:spPr>
            <a:xfrm>
              <a:off x="7021286" y="571486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63DAAB-26A4-AF31-BA1B-C77301B92597}"/>
                </a:ext>
              </a:extLst>
            </p:cNvPr>
            <p:cNvSpPr/>
            <p:nvPr/>
          </p:nvSpPr>
          <p:spPr>
            <a:xfrm>
              <a:off x="7021286" y="520215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E3DA118-21EF-5ED3-4298-43CF99E9C0BF}"/>
                </a:ext>
              </a:extLst>
            </p:cNvPr>
            <p:cNvSpPr/>
            <p:nvPr/>
          </p:nvSpPr>
          <p:spPr>
            <a:xfrm>
              <a:off x="6446520" y="58831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ABB28C-9F6F-A8EC-97AF-390A9D74E103}"/>
                </a:ext>
              </a:extLst>
            </p:cNvPr>
            <p:cNvSpPr/>
            <p:nvPr/>
          </p:nvSpPr>
          <p:spPr>
            <a:xfrm>
              <a:off x="7458892" y="543860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A25365-DA3A-E68F-83AA-9F0DB091D1D1}"/>
                </a:ext>
              </a:extLst>
            </p:cNvPr>
            <p:cNvCxnSpPr>
              <a:stCxn id="4" idx="6"/>
              <a:endCxn id="7" idx="2"/>
            </p:cNvCxnSpPr>
            <p:nvPr/>
          </p:nvCxnSpPr>
          <p:spPr>
            <a:xfrm flipV="1">
              <a:off x="6141720" y="5133928"/>
              <a:ext cx="300446" cy="93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5BA604-3BFC-E335-3F38-D55259C00DA8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 flipV="1">
              <a:off x="6141720" y="5577707"/>
              <a:ext cx="304800" cy="93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555CC0-8C9F-C9F6-F459-1C6895BDEFA6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6141720" y="5133928"/>
              <a:ext cx="300446" cy="4531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2E6244F-79ED-51C8-11AE-CF299DE4D243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6141720" y="5587028"/>
              <a:ext cx="304800" cy="4332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630BF-6502-DC7D-5728-3E2B6D54E392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6141720" y="5143250"/>
              <a:ext cx="304800" cy="4344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1134D6-9518-C063-8EE4-8DABA1FB4032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6141720" y="5143250"/>
              <a:ext cx="304800" cy="877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EABF584-7F18-9039-000C-A4F2E0196B55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6141720" y="5133928"/>
              <a:ext cx="300446" cy="886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A4B140-A6C9-0B6E-DB32-B182EF0B4AF1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6141720" y="6020281"/>
              <a:ext cx="304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2FAEAA-1CA3-7007-DA94-C6AD8492B8CE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6141720" y="5577707"/>
              <a:ext cx="304800" cy="4425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36BA69-E672-6985-955C-ABE3458417B5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6716486" y="5133928"/>
              <a:ext cx="304800" cy="2053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847DDB1-91F6-7805-0CBE-D4821DEB9337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6716486" y="5133928"/>
              <a:ext cx="304800" cy="7180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321CA4E-2E66-D0EA-A1F8-D5AF651F2C9F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6720840" y="5339313"/>
              <a:ext cx="300446" cy="2383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B6869B-17C8-2374-7F12-F129F5297EE2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6720840" y="5577707"/>
              <a:ext cx="300446" cy="2743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5D859E1-3D0F-3A3A-34E1-D5758B879628}"/>
                </a:ext>
              </a:extLst>
            </p:cNvPr>
            <p:cNvCxnSpPr>
              <a:cxnSpLocks/>
              <a:stCxn id="11" idx="6"/>
              <a:endCxn id="9" idx="2"/>
            </p:cNvCxnSpPr>
            <p:nvPr/>
          </p:nvCxnSpPr>
          <p:spPr>
            <a:xfrm flipV="1">
              <a:off x="6720840" y="5852027"/>
              <a:ext cx="300446" cy="1682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95585E1-3BD9-1D18-32AF-9ACF0E28C26E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720840" y="5339313"/>
              <a:ext cx="300446" cy="6809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EE2FF12-70A3-8AA8-B67C-F3C852990735}"/>
                </a:ext>
              </a:extLst>
            </p:cNvPr>
            <p:cNvCxnSpPr>
              <a:cxnSpLocks/>
              <a:stCxn id="12" idx="2"/>
              <a:endCxn id="10" idx="6"/>
            </p:cNvCxnSpPr>
            <p:nvPr/>
          </p:nvCxnSpPr>
          <p:spPr>
            <a:xfrm flipH="1" flipV="1">
              <a:off x="7295606" y="5339313"/>
              <a:ext cx="163286" cy="236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045EA84-6F6D-F9B4-5DE8-37DB6FC06293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 flipV="1">
              <a:off x="7295606" y="5575763"/>
              <a:ext cx="163286" cy="2762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80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3D3C-E046-5CD6-FDF8-72A469ED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Motivation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Idea with solid fill">
            <a:extLst>
              <a:ext uri="{FF2B5EF4-FFF2-40B4-BE49-F238E27FC236}">
                <a16:creationId xmlns:a16="http://schemas.microsoft.com/office/drawing/2014/main" id="{5631E75D-B890-BBDA-D51C-74921E62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DBA8F-4A90-B41C-9C80-EBC2B8FDA3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6460" y="2108201"/>
                <a:ext cx="6388260" cy="376089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/>
                  <a:t> Prior studies have implemented machine learning methods for play call prediction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/>
                  <a:t>Minimal performance increase when adding complexity to model strategy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/>
                  <a:t> Treated each singular play call as an observation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/>
                  <a:t>Performance increase requires rethinking how the data is structured</a:t>
                </a:r>
              </a:p>
              <a:p>
                <a:pPr lvl="1">
                  <a:buFont typeface="Wingdings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/>
                  <a:t>Treat each sample observation as a sequence of play calls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/>
              </a:p>
              <a:p>
                <a:pPr lvl="1">
                  <a:buFont typeface="Wingdings" pitchFamily="2" charset="2"/>
                  <a:buChar char="q"/>
                </a:pPr>
                <a:r>
                  <a:rPr lang="en-US"/>
                  <a:t> Allow model to pick up on sequential patterns inherent in the data 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DBA8F-4A90-B41C-9C80-EBC2B8FDA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6460" y="2108201"/>
                <a:ext cx="6388260" cy="3760891"/>
              </a:xfrm>
              <a:blipFill>
                <a:blip r:embed="rId4"/>
                <a:stretch>
                  <a:fillRect l="-1984" t="-673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49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55F2A-D6AD-794F-EE79-CD838D87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6B8B4-C654-00E9-C0DE-86FC40EC9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/>
              <a:t>Using the measures of prediction accuracy and class separability on unseen data, can sequential models outperform baseline approaches?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/>
              <a:t>Find necessary level of complexity required for any given modeling approach</a:t>
            </a:r>
          </a:p>
          <a:p>
            <a:pPr lvl="1">
              <a:buFont typeface="Wingdings" pitchFamily="2" charset="2"/>
              <a:buChar char="q"/>
            </a:pPr>
            <a:r>
              <a:rPr lang="en-US"/>
              <a:t> Determine ideal play call sequence length for sequential models</a:t>
            </a:r>
          </a:p>
          <a:p>
            <a:pPr lvl="1">
              <a:buFont typeface="Wingdings" pitchFamily="2" charset="2"/>
              <a:buChar char="q"/>
            </a:pPr>
            <a:r>
              <a:rPr lang="en-US"/>
              <a:t> Test if best model can perform in important game situations</a:t>
            </a:r>
          </a:p>
          <a:p>
            <a:pPr lvl="1"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C46BB4D8-6F50-0544-9D37-8A9C495D4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927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4CE43-8DBF-F280-190C-83B99A2E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Available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8D910C9-04D2-7D02-717B-C3FE4C30F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64A601-466D-CE2E-2B32-71308351F3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6460" y="2108201"/>
                <a:ext cx="6388260" cy="376089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nflfastR provides abundant play by play data so no web-scraping is required during preprocessing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A single NFL season was chosen (2019) for team consistency ~ 32,000 play call observations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Tabular data is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samples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features</a:t>
                </a:r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 Sequential data is 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sequence length  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564A601-466D-CE2E-2B32-71308351F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6460" y="2108201"/>
                <a:ext cx="6388260" cy="3760891"/>
              </a:xfrm>
              <a:blipFill>
                <a:blip r:embed="rId3"/>
                <a:stretch>
                  <a:fillRect l="-1984" t="-673" r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1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E6C17-966E-6937-7B1E-6896F7DF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AF5CE7-5F3F-A927-5768-1213C6C9F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Choice of features designed to reflect information available at time of play call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Some features are directly available from nflfastR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Others are gained through feature engineering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771B397-FEFE-4A69-ECBC-76F01C51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00" y="713907"/>
            <a:ext cx="7713087" cy="5225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899EA7-B047-AD4C-F2CF-9E69691939B2}"/>
              </a:ext>
            </a:extLst>
          </p:cNvPr>
          <p:cNvGrpSpPr/>
          <p:nvPr/>
        </p:nvGrpSpPr>
        <p:grpSpPr>
          <a:xfrm>
            <a:off x="4053742" y="4818743"/>
            <a:ext cx="428855" cy="883745"/>
            <a:chOff x="4053742" y="4818743"/>
            <a:chExt cx="428855" cy="883745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3FC766B8-77CE-4566-6776-EB516E002F46}"/>
                </a:ext>
              </a:extLst>
            </p:cNvPr>
            <p:cNvSpPr/>
            <p:nvPr/>
          </p:nvSpPr>
          <p:spPr>
            <a:xfrm>
              <a:off x="4056758" y="4818743"/>
              <a:ext cx="425839" cy="725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AB445D5-9404-B4C1-F060-6B8D93264561}"/>
                </a:ext>
              </a:extLst>
            </p:cNvPr>
            <p:cNvSpPr/>
            <p:nvPr/>
          </p:nvSpPr>
          <p:spPr>
            <a:xfrm>
              <a:off x="4056757" y="5015894"/>
              <a:ext cx="425839" cy="725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556500C-74C5-F596-CDB8-1562F87EE9F7}"/>
                </a:ext>
              </a:extLst>
            </p:cNvPr>
            <p:cNvSpPr/>
            <p:nvPr/>
          </p:nvSpPr>
          <p:spPr>
            <a:xfrm>
              <a:off x="4056757" y="5220302"/>
              <a:ext cx="425839" cy="725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C4AFD517-7187-93D0-4247-25C1E8BA8A5C}"/>
                </a:ext>
              </a:extLst>
            </p:cNvPr>
            <p:cNvSpPr/>
            <p:nvPr/>
          </p:nvSpPr>
          <p:spPr>
            <a:xfrm>
              <a:off x="4056756" y="5436425"/>
              <a:ext cx="425839" cy="725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5D0BCF6B-0F4F-7259-1D1B-9CA8DDAA49C9}"/>
                </a:ext>
              </a:extLst>
            </p:cNvPr>
            <p:cNvSpPr/>
            <p:nvPr/>
          </p:nvSpPr>
          <p:spPr>
            <a:xfrm>
              <a:off x="4053742" y="5629918"/>
              <a:ext cx="425839" cy="725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26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9831-AE21-00DA-434A-166F74A0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8203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Overall Methodological Workflow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E6A857BB-F2FB-41C5-FC4F-F962197ECBAF}"/>
              </a:ext>
            </a:extLst>
          </p:cNvPr>
          <p:cNvSpPr/>
          <p:nvPr/>
        </p:nvSpPr>
        <p:spPr>
          <a:xfrm>
            <a:off x="3777945" y="2678106"/>
            <a:ext cx="1756128" cy="2446322"/>
          </a:xfrm>
          <a:prstGeom prst="chevron">
            <a:avLst>
              <a:gd name="adj" fmla="val 2617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8B7EE0-462C-E4F2-A1B5-36E93D4CB8B3}"/>
              </a:ext>
            </a:extLst>
          </p:cNvPr>
          <p:cNvGrpSpPr/>
          <p:nvPr/>
        </p:nvGrpSpPr>
        <p:grpSpPr>
          <a:xfrm>
            <a:off x="471713" y="2707583"/>
            <a:ext cx="1764195" cy="2699755"/>
            <a:chOff x="634614" y="2076595"/>
            <a:chExt cx="1745340" cy="26354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F137DB2-B90D-431F-79D5-F228CF6A7490}"/>
                </a:ext>
              </a:extLst>
            </p:cNvPr>
            <p:cNvGrpSpPr/>
            <p:nvPr/>
          </p:nvGrpSpPr>
          <p:grpSpPr>
            <a:xfrm>
              <a:off x="634614" y="2076595"/>
              <a:ext cx="1745340" cy="2388052"/>
              <a:chOff x="576557" y="1922707"/>
              <a:chExt cx="1745340" cy="2388052"/>
            </a:xfrm>
          </p:grpSpPr>
          <p:sp>
            <p:nvSpPr>
              <p:cNvPr id="40" name="Chevron 39">
                <a:extLst>
                  <a:ext uri="{FF2B5EF4-FFF2-40B4-BE49-F238E27FC236}">
                    <a16:creationId xmlns:a16="http://schemas.microsoft.com/office/drawing/2014/main" id="{8E97495E-2940-B378-8659-DBEDF1C08580}"/>
                  </a:ext>
                </a:extLst>
              </p:cNvPr>
              <p:cNvSpPr/>
              <p:nvPr/>
            </p:nvSpPr>
            <p:spPr>
              <a:xfrm>
                <a:off x="576557" y="1922707"/>
                <a:ext cx="1745340" cy="2388052"/>
              </a:xfrm>
              <a:prstGeom prst="chevron">
                <a:avLst>
                  <a:gd name="adj" fmla="val 26174"/>
                </a:avLst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963D8-E7E0-741C-57D6-0136C9558609}"/>
                  </a:ext>
                </a:extLst>
              </p:cNvPr>
              <p:cNvSpPr txBox="1"/>
              <p:nvPr/>
            </p:nvSpPr>
            <p:spPr>
              <a:xfrm>
                <a:off x="1057491" y="2765473"/>
                <a:ext cx="11013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Sample Data</a:t>
                </a:r>
              </a:p>
            </p:txBody>
          </p:sp>
        </p:grpSp>
        <p:sp>
          <p:nvSpPr>
            <p:cNvPr id="38" name="Multidocument 37">
              <a:extLst>
                <a:ext uri="{FF2B5EF4-FFF2-40B4-BE49-F238E27FC236}">
                  <a16:creationId xmlns:a16="http://schemas.microsoft.com/office/drawing/2014/main" id="{C50835ED-7B85-30BF-30E5-8760028DAAAB}"/>
                </a:ext>
              </a:extLst>
            </p:cNvPr>
            <p:cNvSpPr/>
            <p:nvPr/>
          </p:nvSpPr>
          <p:spPr>
            <a:xfrm>
              <a:off x="979590" y="4004157"/>
              <a:ext cx="1199808" cy="707886"/>
            </a:xfrm>
            <a:prstGeom prst="flowChartMultidocumen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9D84E9-289F-1838-48C5-47B13E805C93}"/>
                </a:ext>
              </a:extLst>
            </p:cNvPr>
            <p:cNvSpPr txBox="1"/>
            <p:nvPr/>
          </p:nvSpPr>
          <p:spPr>
            <a:xfrm>
              <a:off x="1059475" y="4189096"/>
              <a:ext cx="1059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nflfastR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4349D6-6B6F-A3D0-579F-998C5F43DD40}"/>
              </a:ext>
            </a:extLst>
          </p:cNvPr>
          <p:cNvGrpSpPr/>
          <p:nvPr/>
        </p:nvGrpSpPr>
        <p:grpSpPr>
          <a:xfrm>
            <a:off x="2112749" y="2699475"/>
            <a:ext cx="1758455" cy="2655748"/>
            <a:chOff x="1648511" y="2042393"/>
            <a:chExt cx="1739662" cy="2592489"/>
          </a:xfrm>
        </p:grpSpPr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A55896DA-BC85-A025-0692-D4629EFC1D78}"/>
                </a:ext>
              </a:extLst>
            </p:cNvPr>
            <p:cNvSpPr/>
            <p:nvPr/>
          </p:nvSpPr>
          <p:spPr>
            <a:xfrm>
              <a:off x="1650813" y="2042393"/>
              <a:ext cx="1737360" cy="2388052"/>
            </a:xfrm>
            <a:prstGeom prst="chevron">
              <a:avLst>
                <a:gd name="adj" fmla="val 26174"/>
              </a:avLst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4ADEBC-EAB9-1942-7DBE-8E51F8CC582E}"/>
                </a:ext>
              </a:extLst>
            </p:cNvPr>
            <p:cNvSpPr txBox="1"/>
            <p:nvPr/>
          </p:nvSpPr>
          <p:spPr>
            <a:xfrm>
              <a:off x="1922787" y="2868073"/>
              <a:ext cx="1465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Data Preprocess</a:t>
              </a:r>
            </a:p>
          </p:txBody>
        </p:sp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59BB7558-15E8-72B0-F02E-DF8BA0FB25B3}"/>
                </a:ext>
              </a:extLst>
            </p:cNvPr>
            <p:cNvSpPr/>
            <p:nvPr/>
          </p:nvSpPr>
          <p:spPr>
            <a:xfrm>
              <a:off x="1800775" y="4026602"/>
              <a:ext cx="1152579" cy="608280"/>
            </a:xfrm>
            <a:prstGeom prst="can">
              <a:avLst>
                <a:gd name="adj" fmla="val 323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3D9037-C777-990B-F5C3-8C609CB98C52}"/>
                </a:ext>
              </a:extLst>
            </p:cNvPr>
            <p:cNvSpPr txBox="1"/>
            <p:nvPr/>
          </p:nvSpPr>
          <p:spPr>
            <a:xfrm>
              <a:off x="1648511" y="4224886"/>
              <a:ext cx="1451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Tabular Data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8C428C-D2C5-7EB6-3A39-27B84FD2C6F5}"/>
              </a:ext>
            </a:extLst>
          </p:cNvPr>
          <p:cNvSpPr txBox="1"/>
          <p:nvPr/>
        </p:nvSpPr>
        <p:spPr>
          <a:xfrm>
            <a:off x="4086647" y="3432543"/>
            <a:ext cx="1494460" cy="85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Cross- Validation Splitting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A5E854-5252-A61A-0D84-69A147D8351D}"/>
              </a:ext>
            </a:extLst>
          </p:cNvPr>
          <p:cNvGrpSpPr/>
          <p:nvPr/>
        </p:nvGrpSpPr>
        <p:grpSpPr>
          <a:xfrm>
            <a:off x="4645325" y="4666598"/>
            <a:ext cx="881061" cy="685441"/>
            <a:chOff x="3037608" y="4452644"/>
            <a:chExt cx="871645" cy="669114"/>
          </a:xfrm>
        </p:grpSpPr>
        <p:sp>
          <p:nvSpPr>
            <p:cNvPr id="29" name="Can 28">
              <a:extLst>
                <a:ext uri="{FF2B5EF4-FFF2-40B4-BE49-F238E27FC236}">
                  <a16:creationId xmlns:a16="http://schemas.microsoft.com/office/drawing/2014/main" id="{0C27051A-FFFD-5426-F2C2-95BD3A313C54}"/>
                </a:ext>
              </a:extLst>
            </p:cNvPr>
            <p:cNvSpPr/>
            <p:nvPr/>
          </p:nvSpPr>
          <p:spPr>
            <a:xfrm>
              <a:off x="3185087" y="4452644"/>
              <a:ext cx="567558" cy="669114"/>
            </a:xfrm>
            <a:prstGeom prst="can">
              <a:avLst/>
            </a:prstGeom>
            <a:solidFill>
              <a:srgbClr val="B80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0B9FDE-65E3-C901-05D8-E8BA744345C1}"/>
                </a:ext>
              </a:extLst>
            </p:cNvPr>
            <p:cNvSpPr txBox="1"/>
            <p:nvPr/>
          </p:nvSpPr>
          <p:spPr>
            <a:xfrm>
              <a:off x="3037608" y="4669160"/>
              <a:ext cx="871645" cy="316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Test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86E815-1E4C-A994-A827-DAFC385E3D67}"/>
              </a:ext>
            </a:extLst>
          </p:cNvPr>
          <p:cNvGrpSpPr/>
          <p:nvPr/>
        </p:nvGrpSpPr>
        <p:grpSpPr>
          <a:xfrm>
            <a:off x="4036754" y="4755966"/>
            <a:ext cx="951953" cy="685441"/>
            <a:chOff x="2964374" y="4402260"/>
            <a:chExt cx="941779" cy="669114"/>
          </a:xfrm>
        </p:grpSpPr>
        <p:sp>
          <p:nvSpPr>
            <p:cNvPr id="27" name="Can 26">
              <a:extLst>
                <a:ext uri="{FF2B5EF4-FFF2-40B4-BE49-F238E27FC236}">
                  <a16:creationId xmlns:a16="http://schemas.microsoft.com/office/drawing/2014/main" id="{BB4BA854-4E35-7C90-A31A-4105254AC2E1}"/>
                </a:ext>
              </a:extLst>
            </p:cNvPr>
            <p:cNvSpPr/>
            <p:nvPr/>
          </p:nvSpPr>
          <p:spPr>
            <a:xfrm>
              <a:off x="3152853" y="4402260"/>
              <a:ext cx="567558" cy="669114"/>
            </a:xfrm>
            <a:prstGeom prst="can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851A88-8667-EE60-6026-8ADFEE1EE391}"/>
                </a:ext>
              </a:extLst>
            </p:cNvPr>
            <p:cNvSpPr txBox="1"/>
            <p:nvPr/>
          </p:nvSpPr>
          <p:spPr>
            <a:xfrm>
              <a:off x="2964374" y="4643765"/>
              <a:ext cx="941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Val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BD9B2F-C267-BFE6-B06E-CE55F87697E4}"/>
              </a:ext>
            </a:extLst>
          </p:cNvPr>
          <p:cNvGrpSpPr/>
          <p:nvPr/>
        </p:nvGrpSpPr>
        <p:grpSpPr>
          <a:xfrm>
            <a:off x="3682339" y="4876829"/>
            <a:ext cx="813041" cy="685441"/>
            <a:chOff x="3121336" y="4392270"/>
            <a:chExt cx="804352" cy="669114"/>
          </a:xfrm>
        </p:grpSpPr>
        <p:sp>
          <p:nvSpPr>
            <p:cNvPr id="25" name="Can 24">
              <a:extLst>
                <a:ext uri="{FF2B5EF4-FFF2-40B4-BE49-F238E27FC236}">
                  <a16:creationId xmlns:a16="http://schemas.microsoft.com/office/drawing/2014/main" id="{4C2C934F-8AAD-37D7-A925-FBD31B26876E}"/>
                </a:ext>
              </a:extLst>
            </p:cNvPr>
            <p:cNvSpPr/>
            <p:nvPr/>
          </p:nvSpPr>
          <p:spPr>
            <a:xfrm>
              <a:off x="3121336" y="4392270"/>
              <a:ext cx="567558" cy="669114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7627E5-50C3-71E0-A771-80205A6B49B1}"/>
                </a:ext>
              </a:extLst>
            </p:cNvPr>
            <p:cNvSpPr txBox="1"/>
            <p:nvPr/>
          </p:nvSpPr>
          <p:spPr>
            <a:xfrm>
              <a:off x="3121538" y="4593994"/>
              <a:ext cx="804150" cy="316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Train</a:t>
              </a:r>
            </a:p>
          </p:txBody>
        </p:sp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6E09ABC8-5E16-B7EA-FF69-A9CDA682E634}"/>
              </a:ext>
            </a:extLst>
          </p:cNvPr>
          <p:cNvSpPr/>
          <p:nvPr/>
        </p:nvSpPr>
        <p:spPr>
          <a:xfrm>
            <a:off x="5651800" y="2538044"/>
            <a:ext cx="166256" cy="2780607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033584E5-C1BE-E56B-3C5C-3487F8170DA5}"/>
              </a:ext>
            </a:extLst>
          </p:cNvPr>
          <p:cNvSpPr/>
          <p:nvPr/>
        </p:nvSpPr>
        <p:spPr>
          <a:xfrm>
            <a:off x="5880331" y="2678106"/>
            <a:ext cx="2181925" cy="855527"/>
          </a:xfrm>
          <a:prstGeom prst="chevron">
            <a:avLst>
              <a:gd name="adj" fmla="val 48112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Sequential Models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4D831605-AC08-2143-A32B-FBEBC4AA0CA7}"/>
              </a:ext>
            </a:extLst>
          </p:cNvPr>
          <p:cNvSpPr/>
          <p:nvPr/>
        </p:nvSpPr>
        <p:spPr>
          <a:xfrm>
            <a:off x="5880331" y="4362356"/>
            <a:ext cx="2181925" cy="855527"/>
          </a:xfrm>
          <a:prstGeom prst="chevron">
            <a:avLst>
              <a:gd name="adj" fmla="val 48112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Baseline Models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143BECC-05F1-3DDE-874F-F5399F7BC31B}"/>
              </a:ext>
            </a:extLst>
          </p:cNvPr>
          <p:cNvSpPr/>
          <p:nvPr/>
        </p:nvSpPr>
        <p:spPr>
          <a:xfrm>
            <a:off x="8166217" y="2538044"/>
            <a:ext cx="166256" cy="1161413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6F6F9A82-3877-480E-8757-000EDD186923}"/>
              </a:ext>
            </a:extLst>
          </p:cNvPr>
          <p:cNvSpPr/>
          <p:nvPr/>
        </p:nvSpPr>
        <p:spPr>
          <a:xfrm>
            <a:off x="8461360" y="2707583"/>
            <a:ext cx="1424786" cy="358780"/>
          </a:xfrm>
          <a:prstGeom prst="chevron">
            <a:avLst>
              <a:gd name="adj" fmla="val 48112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RNN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AA0CAE75-EE68-7568-AF12-5E54008CEF71}"/>
              </a:ext>
            </a:extLst>
          </p:cNvPr>
          <p:cNvSpPr/>
          <p:nvPr/>
        </p:nvSpPr>
        <p:spPr>
          <a:xfrm>
            <a:off x="8461359" y="3267115"/>
            <a:ext cx="1424786" cy="358780"/>
          </a:xfrm>
          <a:prstGeom prst="chevron">
            <a:avLst>
              <a:gd name="adj" fmla="val 48112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LSTM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28A7D8B7-32B2-6427-3D77-AEC634D1DF0E}"/>
              </a:ext>
            </a:extLst>
          </p:cNvPr>
          <p:cNvSpPr/>
          <p:nvPr/>
        </p:nvSpPr>
        <p:spPr>
          <a:xfrm>
            <a:off x="8460746" y="4312172"/>
            <a:ext cx="1424786" cy="358780"/>
          </a:xfrm>
          <a:prstGeom prst="chevron">
            <a:avLst>
              <a:gd name="adj" fmla="val 48112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 Regr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B187E66-A591-52CB-5F59-05F18F51A9D5}"/>
              </a:ext>
            </a:extLst>
          </p:cNvPr>
          <p:cNvSpPr/>
          <p:nvPr/>
        </p:nvSpPr>
        <p:spPr>
          <a:xfrm>
            <a:off x="8149973" y="4159176"/>
            <a:ext cx="166256" cy="1272531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4BD4D364-0A69-79D6-F7E4-08FD213F9994}"/>
              </a:ext>
            </a:extLst>
          </p:cNvPr>
          <p:cNvSpPr/>
          <p:nvPr/>
        </p:nvSpPr>
        <p:spPr>
          <a:xfrm>
            <a:off x="8428872" y="4861303"/>
            <a:ext cx="1424786" cy="358780"/>
          </a:xfrm>
          <a:prstGeom prst="chevron">
            <a:avLst>
              <a:gd name="adj" fmla="val 48112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GBDT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7436C122-9C3B-335A-1816-E5D041EC0756}"/>
              </a:ext>
            </a:extLst>
          </p:cNvPr>
          <p:cNvSpPr/>
          <p:nvPr/>
        </p:nvSpPr>
        <p:spPr>
          <a:xfrm>
            <a:off x="9995043" y="2727007"/>
            <a:ext cx="1742191" cy="2446322"/>
          </a:xfrm>
          <a:prstGeom prst="chevron">
            <a:avLst>
              <a:gd name="adj" fmla="val 2617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5F768-D5DB-7D13-E0BF-909FDC93EAFA}"/>
              </a:ext>
            </a:extLst>
          </p:cNvPr>
          <p:cNvSpPr txBox="1"/>
          <p:nvPr/>
        </p:nvSpPr>
        <p:spPr>
          <a:xfrm>
            <a:off x="10286787" y="3652965"/>
            <a:ext cx="1494460" cy="53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Performance Evaluation</a:t>
            </a:r>
          </a:p>
        </p:txBody>
      </p:sp>
      <p:pic>
        <p:nvPicPr>
          <p:cNvPr id="15" name="Graphic 14" descr="Pandemic exponential curve bar graph with solid fill">
            <a:extLst>
              <a:ext uri="{FF2B5EF4-FFF2-40B4-BE49-F238E27FC236}">
                <a16:creationId xmlns:a16="http://schemas.microsoft.com/office/drawing/2014/main" id="{6B22B52D-6D87-AE9F-71BB-163257E07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6644" y="4263744"/>
            <a:ext cx="924278" cy="93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3529</TotalTime>
  <Words>2308</Words>
  <Application>Microsoft Macintosh PowerPoint</Application>
  <PresentationFormat>Widescreen</PresentationFormat>
  <Paragraphs>436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 Nova</vt:lpstr>
      <vt:lpstr>Arial Nova Light</vt:lpstr>
      <vt:lpstr>Calibri</vt:lpstr>
      <vt:lpstr>Cambria Math</vt:lpstr>
      <vt:lpstr>Wingdings</vt:lpstr>
      <vt:lpstr>RetrospectVTI</vt:lpstr>
      <vt:lpstr>NFL Play Call Prediction Using Sequential Neural Networks</vt:lpstr>
      <vt:lpstr>Abstract</vt:lpstr>
      <vt:lpstr>Background – Domain Context</vt:lpstr>
      <vt:lpstr>Background – Machine Learning</vt:lpstr>
      <vt:lpstr>Motivation</vt:lpstr>
      <vt:lpstr>Problem Statement</vt:lpstr>
      <vt:lpstr>Available Data</vt:lpstr>
      <vt:lpstr> Features</vt:lpstr>
      <vt:lpstr>Overall Methodological Workflow</vt:lpstr>
      <vt:lpstr>Data Preprocessing </vt:lpstr>
      <vt:lpstr>Feature Engineering</vt:lpstr>
      <vt:lpstr>Cross-Validation Splitting</vt:lpstr>
      <vt:lpstr>Exploratory Analysis – Response</vt:lpstr>
      <vt:lpstr>Exploratory Analysis – Features</vt:lpstr>
      <vt:lpstr>Exploratory Analysis – Features</vt:lpstr>
      <vt:lpstr>Exploratory Analysis – Features</vt:lpstr>
      <vt:lpstr>Exploratory Analysis – Features</vt:lpstr>
      <vt:lpstr>Model Details – RNNs</vt:lpstr>
      <vt:lpstr>RNN Model Training </vt:lpstr>
      <vt:lpstr>Model Details – LSTM </vt:lpstr>
      <vt:lpstr>Sequential Model Hyperparameters</vt:lpstr>
      <vt:lpstr>Model Details – Logistic Regression</vt:lpstr>
      <vt:lpstr>Model Details – GBDT</vt:lpstr>
      <vt:lpstr>GBDT Model Training</vt:lpstr>
      <vt:lpstr>Baseline Model Hyperparameters</vt:lpstr>
      <vt:lpstr>Tuning Algorithm</vt:lpstr>
      <vt:lpstr>Performance Metrics </vt:lpstr>
      <vt:lpstr>Cross Validation Results</vt:lpstr>
      <vt:lpstr>Selected Hyperparameters – Sequential Models</vt:lpstr>
      <vt:lpstr>Selected Hyperparameters – Baseline Models</vt:lpstr>
      <vt:lpstr>Model Application – Red Zone</vt:lpstr>
      <vt:lpstr>Discussion –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Play Call Prediction Using Sequential Neural Networks</dc:title>
  <dc:creator>joe director</dc:creator>
  <cp:lastModifiedBy>joe director</cp:lastModifiedBy>
  <cp:revision>74</cp:revision>
  <dcterms:created xsi:type="dcterms:W3CDTF">2022-04-26T20:59:28Z</dcterms:created>
  <dcterms:modified xsi:type="dcterms:W3CDTF">2022-05-03T19:26:51Z</dcterms:modified>
</cp:coreProperties>
</file>